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0"/>
  </p:notesMasterIdLst>
  <p:handoutMasterIdLst>
    <p:handoutMasterId r:id="rId41"/>
  </p:handoutMasterIdLst>
  <p:sldIdLst>
    <p:sldId id="256" r:id="rId2"/>
    <p:sldId id="257" r:id="rId3"/>
    <p:sldId id="258" r:id="rId4"/>
    <p:sldId id="265" r:id="rId5"/>
    <p:sldId id="259" r:id="rId6"/>
    <p:sldId id="260" r:id="rId7"/>
    <p:sldId id="261" r:id="rId8"/>
    <p:sldId id="304" r:id="rId9"/>
    <p:sldId id="262" r:id="rId10"/>
    <p:sldId id="266" r:id="rId11"/>
    <p:sldId id="275" r:id="rId12"/>
    <p:sldId id="286" r:id="rId13"/>
    <p:sldId id="291" r:id="rId14"/>
    <p:sldId id="298" r:id="rId15"/>
    <p:sldId id="292" r:id="rId16"/>
    <p:sldId id="285" r:id="rId17"/>
    <p:sldId id="290" r:id="rId18"/>
    <p:sldId id="301" r:id="rId19"/>
    <p:sldId id="287" r:id="rId20"/>
    <p:sldId id="288" r:id="rId21"/>
    <p:sldId id="281" r:id="rId22"/>
    <p:sldId id="282" r:id="rId23"/>
    <p:sldId id="284" r:id="rId24"/>
    <p:sldId id="306" r:id="rId25"/>
    <p:sldId id="302" r:id="rId26"/>
    <p:sldId id="294" r:id="rId27"/>
    <p:sldId id="295" r:id="rId28"/>
    <p:sldId id="296" r:id="rId29"/>
    <p:sldId id="300" r:id="rId30"/>
    <p:sldId id="299" r:id="rId31"/>
    <p:sldId id="273" r:id="rId32"/>
    <p:sldId id="274" r:id="rId33"/>
    <p:sldId id="278" r:id="rId34"/>
    <p:sldId id="280" r:id="rId35"/>
    <p:sldId id="279" r:id="rId36"/>
    <p:sldId id="303" r:id="rId37"/>
    <p:sldId id="263" r:id="rId38"/>
    <p:sldId id="264" r:id="rId3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0630" autoAdjust="0"/>
  </p:normalViewPr>
  <p:slideViewPr>
    <p:cSldViewPr>
      <p:cViewPr varScale="1">
        <p:scale>
          <a:sx n="82" d="100"/>
          <a:sy n="82" d="100"/>
        </p:scale>
        <p:origin x="-792" y="-78"/>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AF0B00-F7AB-4FE6-802F-9C0D0D2E955B}" type="datetimeFigureOut">
              <a:rPr lang="de-DE" smtClean="0"/>
              <a:t>17.02.2012</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BC6CD2-6236-46BE-86FD-0005955ED6B9}" type="slidenum">
              <a:rPr lang="de-DE" smtClean="0"/>
              <a:t>‹Nr.›</a:t>
            </a:fld>
            <a:endParaRPr lang="de-DE"/>
          </a:p>
        </p:txBody>
      </p:sp>
    </p:spTree>
    <p:extLst>
      <p:ext uri="{BB962C8B-B14F-4D97-AF65-F5344CB8AC3E}">
        <p14:creationId xmlns:p14="http://schemas.microsoft.com/office/powerpoint/2010/main" val="2086630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2BF22B-672E-4936-9AE9-E36CFF28EEC9}" type="datetimeFigureOut">
              <a:rPr lang="de-DE" smtClean="0"/>
              <a:t>17.02.2012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6681-9E44-4B5A-BD3C-859395990167}" type="slidenum">
              <a:rPr lang="de-DE" smtClean="0"/>
              <a:t>‹Nr.›</a:t>
            </a:fld>
            <a:endParaRPr lang="de-DE"/>
          </a:p>
        </p:txBody>
      </p:sp>
    </p:spTree>
    <p:extLst>
      <p:ext uri="{BB962C8B-B14F-4D97-AF65-F5344CB8AC3E}">
        <p14:creationId xmlns:p14="http://schemas.microsoft.com/office/powerpoint/2010/main" val="2646960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1</a:t>
            </a:fld>
            <a:endParaRPr lang="de-DE"/>
          </a:p>
        </p:txBody>
      </p:sp>
    </p:spTree>
    <p:extLst>
      <p:ext uri="{BB962C8B-B14F-4D97-AF65-F5344CB8AC3E}">
        <p14:creationId xmlns:p14="http://schemas.microsoft.com/office/powerpoint/2010/main" val="1511218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Leistungssteigerung = Züchtung</a:t>
            </a:r>
            <a:r>
              <a:rPr lang="de-DE" baseline="0" dirty="0" smtClean="0"/>
              <a:t> von </a:t>
            </a:r>
            <a:r>
              <a:rPr lang="de-DE" dirty="0" smtClean="0"/>
              <a:t>besseren Tieren im</a:t>
            </a:r>
            <a:r>
              <a:rPr lang="de-DE" baseline="0" dirty="0" smtClean="0"/>
              <a:t> eigenen Bestand.</a:t>
            </a:r>
            <a:endParaRPr lang="de-DE" dirty="0"/>
          </a:p>
        </p:txBody>
      </p:sp>
      <p:sp>
        <p:nvSpPr>
          <p:cNvPr id="4" name="Foliennummernplatzhalter 3"/>
          <p:cNvSpPr>
            <a:spLocks noGrp="1"/>
          </p:cNvSpPr>
          <p:nvPr>
            <p:ph type="sldNum" sz="quarter" idx="10"/>
          </p:nvPr>
        </p:nvSpPr>
        <p:spPr/>
        <p:txBody>
          <a:bodyPr/>
          <a:lstStyle/>
          <a:p>
            <a:fld id="{E3F36681-9E44-4B5A-BD3C-859395990167}" type="slidenum">
              <a:rPr lang="de-DE" smtClean="0"/>
              <a:t>10</a:t>
            </a:fld>
            <a:endParaRPr lang="de-DE"/>
          </a:p>
        </p:txBody>
      </p:sp>
    </p:spTree>
    <p:extLst>
      <p:ext uri="{BB962C8B-B14F-4D97-AF65-F5344CB8AC3E}">
        <p14:creationId xmlns:p14="http://schemas.microsoft.com/office/powerpoint/2010/main" val="2235095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11</a:t>
            </a:fld>
            <a:endParaRPr lang="de-DE"/>
          </a:p>
        </p:txBody>
      </p:sp>
    </p:spTree>
    <p:extLst>
      <p:ext uri="{BB962C8B-B14F-4D97-AF65-F5344CB8AC3E}">
        <p14:creationId xmlns:p14="http://schemas.microsoft.com/office/powerpoint/2010/main" val="28410626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12</a:t>
            </a:fld>
            <a:endParaRPr lang="de-DE"/>
          </a:p>
        </p:txBody>
      </p:sp>
    </p:spTree>
    <p:extLst>
      <p:ext uri="{BB962C8B-B14F-4D97-AF65-F5344CB8AC3E}">
        <p14:creationId xmlns:p14="http://schemas.microsoft.com/office/powerpoint/2010/main" val="1000042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Auf einen Blick ist die gesamte Vita des Tieres ersichtlich. Auf der rechten Seite ist die Abstammung</a:t>
            </a:r>
            <a:r>
              <a:rPr lang="de-DE" baseline="0" dirty="0" smtClean="0"/>
              <a:t> (väterlicher- und mütterlicherseits) und auf der linken Seite alle spezifischen Merkmale des Tieres notiert.</a:t>
            </a:r>
            <a:endParaRPr lang="de-DE" dirty="0"/>
          </a:p>
        </p:txBody>
      </p:sp>
      <p:sp>
        <p:nvSpPr>
          <p:cNvPr id="4" name="Foliennummernplatzhalter 3"/>
          <p:cNvSpPr>
            <a:spLocks noGrp="1"/>
          </p:cNvSpPr>
          <p:nvPr>
            <p:ph type="sldNum" sz="quarter" idx="10"/>
          </p:nvPr>
        </p:nvSpPr>
        <p:spPr/>
        <p:txBody>
          <a:bodyPr/>
          <a:lstStyle/>
          <a:p>
            <a:fld id="{E3F36681-9E44-4B5A-BD3C-859395990167}" type="slidenum">
              <a:rPr lang="de-DE" smtClean="0"/>
              <a:t>13</a:t>
            </a:fld>
            <a:endParaRPr lang="de-DE"/>
          </a:p>
        </p:txBody>
      </p:sp>
    </p:spTree>
    <p:extLst>
      <p:ext uri="{BB962C8B-B14F-4D97-AF65-F5344CB8AC3E}">
        <p14:creationId xmlns:p14="http://schemas.microsoft.com/office/powerpoint/2010/main" val="1505633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14</a:t>
            </a:fld>
            <a:endParaRPr lang="de-DE"/>
          </a:p>
        </p:txBody>
      </p:sp>
    </p:spTree>
    <p:extLst>
      <p:ext uri="{BB962C8B-B14F-4D97-AF65-F5344CB8AC3E}">
        <p14:creationId xmlns:p14="http://schemas.microsoft.com/office/powerpoint/2010/main" val="39243680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3F36681-9E44-4B5A-BD3C-859395990167}" type="slidenum">
              <a:rPr lang="de-DE" smtClean="0"/>
              <a:t>15</a:t>
            </a:fld>
            <a:endParaRPr lang="de-DE"/>
          </a:p>
        </p:txBody>
      </p:sp>
    </p:spTree>
    <p:extLst>
      <p:ext uri="{BB962C8B-B14F-4D97-AF65-F5344CB8AC3E}">
        <p14:creationId xmlns:p14="http://schemas.microsoft.com/office/powerpoint/2010/main" val="38421752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Aus den Jungtieren können auch Zuchttiere im eigenen Bestand werden, dann wird in der</a:t>
            </a:r>
            <a:r>
              <a:rPr lang="de-DE" baseline="0" dirty="0" smtClean="0"/>
              <a:t> Abteilung 1 oder 2 eine gesonderte Doppel-Seite für diese Tiere eingerichtet.</a:t>
            </a:r>
            <a:endParaRPr lang="de-DE" dirty="0"/>
          </a:p>
        </p:txBody>
      </p:sp>
      <p:sp>
        <p:nvSpPr>
          <p:cNvPr id="4" name="Foliennummernplatzhalter 3"/>
          <p:cNvSpPr>
            <a:spLocks noGrp="1"/>
          </p:cNvSpPr>
          <p:nvPr>
            <p:ph type="sldNum" sz="quarter" idx="10"/>
          </p:nvPr>
        </p:nvSpPr>
        <p:spPr/>
        <p:txBody>
          <a:bodyPr/>
          <a:lstStyle/>
          <a:p>
            <a:fld id="{E3F36681-9E44-4B5A-BD3C-859395990167}" type="slidenum">
              <a:rPr lang="de-DE" smtClean="0"/>
              <a:t>16</a:t>
            </a:fld>
            <a:endParaRPr lang="de-DE"/>
          </a:p>
        </p:txBody>
      </p:sp>
    </p:spTree>
    <p:extLst>
      <p:ext uri="{BB962C8B-B14F-4D97-AF65-F5344CB8AC3E}">
        <p14:creationId xmlns:p14="http://schemas.microsoft.com/office/powerpoint/2010/main" val="2377538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17</a:t>
            </a:fld>
            <a:endParaRPr lang="de-DE"/>
          </a:p>
        </p:txBody>
      </p:sp>
    </p:spTree>
    <p:extLst>
      <p:ext uri="{BB962C8B-B14F-4D97-AF65-F5344CB8AC3E}">
        <p14:creationId xmlns:p14="http://schemas.microsoft.com/office/powerpoint/2010/main" val="15091370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18</a:t>
            </a:fld>
            <a:endParaRPr lang="de-DE"/>
          </a:p>
        </p:txBody>
      </p:sp>
    </p:spTree>
    <p:extLst>
      <p:ext uri="{BB962C8B-B14F-4D97-AF65-F5344CB8AC3E}">
        <p14:creationId xmlns:p14="http://schemas.microsoft.com/office/powerpoint/2010/main" val="33820428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19</a:t>
            </a:fld>
            <a:endParaRPr lang="de-DE"/>
          </a:p>
        </p:txBody>
      </p:sp>
    </p:spTree>
    <p:extLst>
      <p:ext uri="{BB962C8B-B14F-4D97-AF65-F5344CB8AC3E}">
        <p14:creationId xmlns:p14="http://schemas.microsoft.com/office/powerpoint/2010/main" val="266150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2</a:t>
            </a:fld>
            <a:endParaRPr lang="de-DE"/>
          </a:p>
        </p:txBody>
      </p:sp>
    </p:spTree>
    <p:extLst>
      <p:ext uri="{BB962C8B-B14F-4D97-AF65-F5344CB8AC3E}">
        <p14:creationId xmlns:p14="http://schemas.microsoft.com/office/powerpoint/2010/main" val="6471082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3F36681-9E44-4B5A-BD3C-859395990167}" type="slidenum">
              <a:rPr lang="de-DE" smtClean="0"/>
              <a:t>20</a:t>
            </a:fld>
            <a:endParaRPr lang="de-DE"/>
          </a:p>
        </p:txBody>
      </p:sp>
    </p:spTree>
    <p:extLst>
      <p:ext uri="{BB962C8B-B14F-4D97-AF65-F5344CB8AC3E}">
        <p14:creationId xmlns:p14="http://schemas.microsoft.com/office/powerpoint/2010/main" val="36724833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3F36681-9E44-4B5A-BD3C-859395990167}" type="slidenum">
              <a:rPr lang="de-DE" smtClean="0"/>
              <a:t>21</a:t>
            </a:fld>
            <a:endParaRPr lang="de-DE"/>
          </a:p>
        </p:txBody>
      </p:sp>
    </p:spTree>
    <p:extLst>
      <p:ext uri="{BB962C8B-B14F-4D97-AF65-F5344CB8AC3E}">
        <p14:creationId xmlns:p14="http://schemas.microsoft.com/office/powerpoint/2010/main" val="20469055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3F36681-9E44-4B5A-BD3C-859395990167}" type="slidenum">
              <a:rPr lang="de-DE" smtClean="0"/>
              <a:t>22</a:t>
            </a:fld>
            <a:endParaRPr lang="de-DE"/>
          </a:p>
        </p:txBody>
      </p:sp>
    </p:spTree>
    <p:extLst>
      <p:ext uri="{BB962C8B-B14F-4D97-AF65-F5344CB8AC3E}">
        <p14:creationId xmlns:p14="http://schemas.microsoft.com/office/powerpoint/2010/main" val="23270519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23</a:t>
            </a:fld>
            <a:endParaRPr lang="de-DE"/>
          </a:p>
        </p:txBody>
      </p:sp>
    </p:spTree>
    <p:extLst>
      <p:ext uri="{BB962C8B-B14F-4D97-AF65-F5344CB8AC3E}">
        <p14:creationId xmlns:p14="http://schemas.microsoft.com/office/powerpoint/2010/main" val="7896283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Im Gegensatz zur Kaninchenzeitung 2/2012 wo davon geredet wurde,</a:t>
            </a:r>
            <a:r>
              <a:rPr lang="de-DE" baseline="0" dirty="0" smtClean="0"/>
              <a:t> dass Senioren und Jungzüchter jeweils mit Ziffer 1 beginnen würden.</a:t>
            </a:r>
            <a:endParaRPr lang="de-DE" dirty="0"/>
          </a:p>
        </p:txBody>
      </p:sp>
      <p:sp>
        <p:nvSpPr>
          <p:cNvPr id="4" name="Foliennummernplatzhalter 3"/>
          <p:cNvSpPr>
            <a:spLocks noGrp="1"/>
          </p:cNvSpPr>
          <p:nvPr>
            <p:ph type="sldNum" sz="quarter" idx="10"/>
          </p:nvPr>
        </p:nvSpPr>
        <p:spPr/>
        <p:txBody>
          <a:bodyPr/>
          <a:lstStyle/>
          <a:p>
            <a:fld id="{E3F36681-9E44-4B5A-BD3C-859395990167}" type="slidenum">
              <a:rPr lang="de-DE" smtClean="0"/>
              <a:t>24</a:t>
            </a:fld>
            <a:endParaRPr lang="de-DE"/>
          </a:p>
        </p:txBody>
      </p:sp>
    </p:spTree>
    <p:extLst>
      <p:ext uri="{BB962C8B-B14F-4D97-AF65-F5344CB8AC3E}">
        <p14:creationId xmlns:p14="http://schemas.microsoft.com/office/powerpoint/2010/main" val="12102236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25</a:t>
            </a:fld>
            <a:endParaRPr lang="de-DE"/>
          </a:p>
        </p:txBody>
      </p:sp>
    </p:spTree>
    <p:extLst>
      <p:ext uri="{BB962C8B-B14F-4D97-AF65-F5344CB8AC3E}">
        <p14:creationId xmlns:p14="http://schemas.microsoft.com/office/powerpoint/2010/main" val="15503230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Themen Vereinszuchtbuchführung</a:t>
            </a:r>
            <a:r>
              <a:rPr lang="de-DE" baseline="0" dirty="0" smtClean="0"/>
              <a:t> und Tätowierung der Kaninchen sind eng miteinander verwoben. Deshalb führe ich hier auch diese Bestimmungen nochmals an.</a:t>
            </a:r>
            <a:endParaRPr lang="de-DE" dirty="0"/>
          </a:p>
        </p:txBody>
      </p:sp>
      <p:sp>
        <p:nvSpPr>
          <p:cNvPr id="4" name="Foliennummernplatzhalter 3"/>
          <p:cNvSpPr>
            <a:spLocks noGrp="1"/>
          </p:cNvSpPr>
          <p:nvPr>
            <p:ph type="sldNum" sz="quarter" idx="10"/>
          </p:nvPr>
        </p:nvSpPr>
        <p:spPr/>
        <p:txBody>
          <a:bodyPr/>
          <a:lstStyle/>
          <a:p>
            <a:fld id="{E3F36681-9E44-4B5A-BD3C-859395990167}" type="slidenum">
              <a:rPr lang="de-DE" smtClean="0"/>
              <a:t>26</a:t>
            </a:fld>
            <a:endParaRPr lang="de-DE"/>
          </a:p>
        </p:txBody>
      </p:sp>
    </p:spTree>
    <p:extLst>
      <p:ext uri="{BB962C8B-B14F-4D97-AF65-F5344CB8AC3E}">
        <p14:creationId xmlns:p14="http://schemas.microsoft.com/office/powerpoint/2010/main" val="40551758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Der Zuchtbuchführer trägt den </a:t>
            </a:r>
            <a:r>
              <a:rPr lang="de-DE" baseline="0" dirty="0" smtClean="0"/>
              <a:t> Wurf in das Zuchtbuch ein und vergibt dann die </a:t>
            </a:r>
            <a:r>
              <a:rPr lang="de-DE" baseline="0" dirty="0" err="1" smtClean="0"/>
              <a:t>Tätonummern</a:t>
            </a:r>
            <a:r>
              <a:rPr lang="de-DE" baseline="0" dirty="0" smtClean="0"/>
              <a:t>, die der </a:t>
            </a:r>
            <a:r>
              <a:rPr lang="de-DE" baseline="0" dirty="0" err="1" smtClean="0"/>
              <a:t>Tätomeister</a:t>
            </a:r>
            <a:r>
              <a:rPr lang="de-DE" baseline="0" dirty="0" smtClean="0"/>
              <a:t> tätowieren soll.</a:t>
            </a:r>
            <a:endParaRPr lang="de-DE" dirty="0"/>
          </a:p>
        </p:txBody>
      </p:sp>
      <p:sp>
        <p:nvSpPr>
          <p:cNvPr id="4" name="Foliennummernplatzhalter 3"/>
          <p:cNvSpPr>
            <a:spLocks noGrp="1"/>
          </p:cNvSpPr>
          <p:nvPr>
            <p:ph type="sldNum" sz="quarter" idx="10"/>
          </p:nvPr>
        </p:nvSpPr>
        <p:spPr/>
        <p:txBody>
          <a:bodyPr/>
          <a:lstStyle/>
          <a:p>
            <a:fld id="{E3F36681-9E44-4B5A-BD3C-859395990167}" type="slidenum">
              <a:rPr lang="de-DE" smtClean="0"/>
              <a:t>27</a:t>
            </a:fld>
            <a:endParaRPr lang="de-DE"/>
          </a:p>
        </p:txBody>
      </p:sp>
    </p:spTree>
    <p:extLst>
      <p:ext uri="{BB962C8B-B14F-4D97-AF65-F5344CB8AC3E}">
        <p14:creationId xmlns:p14="http://schemas.microsoft.com/office/powerpoint/2010/main" val="25312524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28</a:t>
            </a:fld>
            <a:endParaRPr lang="de-DE"/>
          </a:p>
        </p:txBody>
      </p:sp>
    </p:spTree>
    <p:extLst>
      <p:ext uri="{BB962C8B-B14F-4D97-AF65-F5344CB8AC3E}">
        <p14:creationId xmlns:p14="http://schemas.microsoft.com/office/powerpoint/2010/main" val="22058547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Auch</a:t>
            </a:r>
            <a:r>
              <a:rPr lang="de-DE" baseline="0" dirty="0" smtClean="0"/>
              <a:t> hier wird eine enge Verbindung mit dem Vereinszuchtbuch ersichtlich.</a:t>
            </a:r>
            <a:endParaRPr lang="de-DE" dirty="0"/>
          </a:p>
        </p:txBody>
      </p:sp>
      <p:sp>
        <p:nvSpPr>
          <p:cNvPr id="4" name="Foliennummernplatzhalter 3"/>
          <p:cNvSpPr>
            <a:spLocks noGrp="1"/>
          </p:cNvSpPr>
          <p:nvPr>
            <p:ph type="sldNum" sz="quarter" idx="10"/>
          </p:nvPr>
        </p:nvSpPr>
        <p:spPr/>
        <p:txBody>
          <a:bodyPr/>
          <a:lstStyle/>
          <a:p>
            <a:fld id="{E3F36681-9E44-4B5A-BD3C-859395990167}" type="slidenum">
              <a:rPr lang="de-DE" smtClean="0"/>
              <a:t>29</a:t>
            </a:fld>
            <a:endParaRPr lang="de-DE"/>
          </a:p>
        </p:txBody>
      </p:sp>
    </p:spTree>
    <p:extLst>
      <p:ext uri="{BB962C8B-B14F-4D97-AF65-F5344CB8AC3E}">
        <p14:creationId xmlns:p14="http://schemas.microsoft.com/office/powerpoint/2010/main" val="3863923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3</a:t>
            </a:fld>
            <a:endParaRPr lang="de-DE"/>
          </a:p>
        </p:txBody>
      </p:sp>
    </p:spTree>
    <p:extLst>
      <p:ext uri="{BB962C8B-B14F-4D97-AF65-F5344CB8AC3E}">
        <p14:creationId xmlns:p14="http://schemas.microsoft.com/office/powerpoint/2010/main" val="28985995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30</a:t>
            </a:fld>
            <a:endParaRPr lang="de-DE"/>
          </a:p>
        </p:txBody>
      </p:sp>
    </p:spTree>
    <p:extLst>
      <p:ext uri="{BB962C8B-B14F-4D97-AF65-F5344CB8AC3E}">
        <p14:creationId xmlns:p14="http://schemas.microsoft.com/office/powerpoint/2010/main" val="41614527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31</a:t>
            </a:fld>
            <a:endParaRPr lang="de-DE"/>
          </a:p>
        </p:txBody>
      </p:sp>
    </p:spTree>
    <p:extLst>
      <p:ext uri="{BB962C8B-B14F-4D97-AF65-F5344CB8AC3E}">
        <p14:creationId xmlns:p14="http://schemas.microsoft.com/office/powerpoint/2010/main" val="13937828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32</a:t>
            </a:fld>
            <a:endParaRPr lang="de-DE"/>
          </a:p>
        </p:txBody>
      </p:sp>
    </p:spTree>
    <p:extLst>
      <p:ext uri="{BB962C8B-B14F-4D97-AF65-F5344CB8AC3E}">
        <p14:creationId xmlns:p14="http://schemas.microsoft.com/office/powerpoint/2010/main" val="29584458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33</a:t>
            </a:fld>
            <a:endParaRPr lang="de-DE"/>
          </a:p>
        </p:txBody>
      </p:sp>
    </p:spTree>
    <p:extLst>
      <p:ext uri="{BB962C8B-B14F-4D97-AF65-F5344CB8AC3E}">
        <p14:creationId xmlns:p14="http://schemas.microsoft.com/office/powerpoint/2010/main" val="7874006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Diese</a:t>
            </a:r>
            <a:r>
              <a:rPr lang="de-DE" baseline="0" dirty="0" smtClean="0"/>
              <a:t> Listen werden natürlich vom Zuchtbuchführer und dem Vorsitzenden unterschrieben!</a:t>
            </a:r>
            <a:endParaRPr lang="de-DE" dirty="0"/>
          </a:p>
        </p:txBody>
      </p:sp>
      <p:sp>
        <p:nvSpPr>
          <p:cNvPr id="4" name="Foliennummernplatzhalter 3"/>
          <p:cNvSpPr>
            <a:spLocks noGrp="1"/>
          </p:cNvSpPr>
          <p:nvPr>
            <p:ph type="sldNum" sz="quarter" idx="10"/>
          </p:nvPr>
        </p:nvSpPr>
        <p:spPr/>
        <p:txBody>
          <a:bodyPr/>
          <a:lstStyle/>
          <a:p>
            <a:fld id="{E3F36681-9E44-4B5A-BD3C-859395990167}" type="slidenum">
              <a:rPr lang="de-DE" smtClean="0"/>
              <a:t>34</a:t>
            </a:fld>
            <a:endParaRPr lang="de-DE"/>
          </a:p>
        </p:txBody>
      </p:sp>
    </p:spTree>
    <p:extLst>
      <p:ext uri="{BB962C8B-B14F-4D97-AF65-F5344CB8AC3E}">
        <p14:creationId xmlns:p14="http://schemas.microsoft.com/office/powerpoint/2010/main" val="10791676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35</a:t>
            </a:fld>
            <a:endParaRPr lang="de-DE"/>
          </a:p>
        </p:txBody>
      </p:sp>
    </p:spTree>
    <p:extLst>
      <p:ext uri="{BB962C8B-B14F-4D97-AF65-F5344CB8AC3E}">
        <p14:creationId xmlns:p14="http://schemas.microsoft.com/office/powerpoint/2010/main" val="22143722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36</a:t>
            </a:fld>
            <a:endParaRPr lang="de-DE"/>
          </a:p>
        </p:txBody>
      </p:sp>
    </p:spTree>
    <p:extLst>
      <p:ext uri="{BB962C8B-B14F-4D97-AF65-F5344CB8AC3E}">
        <p14:creationId xmlns:p14="http://schemas.microsoft.com/office/powerpoint/2010/main" val="42175069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37</a:t>
            </a:fld>
            <a:endParaRPr lang="de-DE"/>
          </a:p>
        </p:txBody>
      </p:sp>
    </p:spTree>
    <p:extLst>
      <p:ext uri="{BB962C8B-B14F-4D97-AF65-F5344CB8AC3E}">
        <p14:creationId xmlns:p14="http://schemas.microsoft.com/office/powerpoint/2010/main" val="33760221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38</a:t>
            </a:fld>
            <a:endParaRPr lang="de-DE"/>
          </a:p>
        </p:txBody>
      </p:sp>
    </p:spTree>
    <p:extLst>
      <p:ext uri="{BB962C8B-B14F-4D97-AF65-F5344CB8AC3E}">
        <p14:creationId xmlns:p14="http://schemas.microsoft.com/office/powerpoint/2010/main" val="3020188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4</a:t>
            </a:fld>
            <a:endParaRPr lang="de-DE"/>
          </a:p>
        </p:txBody>
      </p:sp>
    </p:spTree>
    <p:extLst>
      <p:ext uri="{BB962C8B-B14F-4D97-AF65-F5344CB8AC3E}">
        <p14:creationId xmlns:p14="http://schemas.microsoft.com/office/powerpoint/2010/main" val="3746884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5</a:t>
            </a:fld>
            <a:endParaRPr lang="de-DE"/>
          </a:p>
        </p:txBody>
      </p:sp>
    </p:spTree>
    <p:extLst>
      <p:ext uri="{BB962C8B-B14F-4D97-AF65-F5344CB8AC3E}">
        <p14:creationId xmlns:p14="http://schemas.microsoft.com/office/powerpoint/2010/main" val="3350561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6</a:t>
            </a:fld>
            <a:endParaRPr lang="de-DE"/>
          </a:p>
        </p:txBody>
      </p:sp>
    </p:spTree>
    <p:extLst>
      <p:ext uri="{BB962C8B-B14F-4D97-AF65-F5344CB8AC3E}">
        <p14:creationId xmlns:p14="http://schemas.microsoft.com/office/powerpoint/2010/main" val="683683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3F36681-9E44-4B5A-BD3C-859395990167}" type="slidenum">
              <a:rPr lang="de-DE" smtClean="0"/>
              <a:t>7</a:t>
            </a:fld>
            <a:endParaRPr lang="de-DE"/>
          </a:p>
        </p:txBody>
      </p:sp>
    </p:spTree>
    <p:extLst>
      <p:ext uri="{BB962C8B-B14F-4D97-AF65-F5344CB8AC3E}">
        <p14:creationId xmlns:p14="http://schemas.microsoft.com/office/powerpoint/2010/main" val="3965181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Beide Zuchtbücher sind über die Drucksachenvertriebsstellen der Landesverbände zu beziehen. Ebenso wie Deckscheine</a:t>
            </a:r>
            <a:r>
              <a:rPr lang="de-DE" baseline="0" dirty="0" smtClean="0"/>
              <a:t> und Abstammungsnachweise.</a:t>
            </a:r>
            <a:endParaRPr lang="de-DE" dirty="0"/>
          </a:p>
        </p:txBody>
      </p:sp>
      <p:sp>
        <p:nvSpPr>
          <p:cNvPr id="4" name="Foliennummernplatzhalter 3"/>
          <p:cNvSpPr>
            <a:spLocks noGrp="1"/>
          </p:cNvSpPr>
          <p:nvPr>
            <p:ph type="sldNum" sz="quarter" idx="10"/>
          </p:nvPr>
        </p:nvSpPr>
        <p:spPr/>
        <p:txBody>
          <a:bodyPr/>
          <a:lstStyle/>
          <a:p>
            <a:fld id="{E3F36681-9E44-4B5A-BD3C-859395990167}" type="slidenum">
              <a:rPr lang="de-DE" smtClean="0"/>
              <a:t>8</a:t>
            </a:fld>
            <a:endParaRPr lang="de-DE"/>
          </a:p>
        </p:txBody>
      </p:sp>
    </p:spTree>
    <p:extLst>
      <p:ext uri="{BB962C8B-B14F-4D97-AF65-F5344CB8AC3E}">
        <p14:creationId xmlns:p14="http://schemas.microsoft.com/office/powerpoint/2010/main" val="207857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Ziel dieser Belege ist eine lückenlose Dokumentation des Lebens der einzelnen Kaninchen.</a:t>
            </a:r>
            <a:endParaRPr lang="de-DE" dirty="0"/>
          </a:p>
        </p:txBody>
      </p:sp>
      <p:sp>
        <p:nvSpPr>
          <p:cNvPr id="4" name="Foliennummernplatzhalter 3"/>
          <p:cNvSpPr>
            <a:spLocks noGrp="1"/>
          </p:cNvSpPr>
          <p:nvPr>
            <p:ph type="sldNum" sz="quarter" idx="10"/>
          </p:nvPr>
        </p:nvSpPr>
        <p:spPr/>
        <p:txBody>
          <a:bodyPr/>
          <a:lstStyle/>
          <a:p>
            <a:fld id="{E3F36681-9E44-4B5A-BD3C-859395990167}" type="slidenum">
              <a:rPr lang="de-DE" smtClean="0"/>
              <a:t>9</a:t>
            </a:fld>
            <a:endParaRPr lang="de-DE"/>
          </a:p>
        </p:txBody>
      </p:sp>
    </p:spTree>
    <p:extLst>
      <p:ext uri="{BB962C8B-B14F-4D97-AF65-F5344CB8AC3E}">
        <p14:creationId xmlns:p14="http://schemas.microsoft.com/office/powerpoint/2010/main" val="721794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de-DE" smtClean="0"/>
              <a:t>Titelmasterformat durch Klicken bearbeiten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835DA7CD-D5A9-41E5-9D64-29241C59AFBA}" type="datetime1">
              <a:rPr lang="de-DE" smtClean="0"/>
              <a:t>17.02.2012</a:t>
            </a:fld>
            <a:endParaRPr lang="de-DE"/>
          </a:p>
        </p:txBody>
      </p:sp>
      <p:sp>
        <p:nvSpPr>
          <p:cNvPr id="5" name="Footer Placeholder 4"/>
          <p:cNvSpPr>
            <a:spLocks noGrp="1"/>
          </p:cNvSpPr>
          <p:nvPr>
            <p:ph type="ftr" sz="quarter" idx="11"/>
          </p:nvPr>
        </p:nvSpPr>
        <p:spPr/>
        <p:txBody>
          <a:bodyPr/>
          <a:lstStyle/>
          <a:p>
            <a:r>
              <a:rPr lang="de-DE" smtClean="0"/>
              <a:t>KV Kassel und Umgebung                       Matthias Kaiser</a:t>
            </a:r>
            <a:endParaRPr lang="de-DE"/>
          </a:p>
        </p:txBody>
      </p:sp>
      <p:sp>
        <p:nvSpPr>
          <p:cNvPr id="6" name="Slide Number Placeholder 5"/>
          <p:cNvSpPr>
            <a:spLocks noGrp="1"/>
          </p:cNvSpPr>
          <p:nvPr>
            <p:ph type="sldNum" sz="quarter" idx="12"/>
          </p:nvPr>
        </p:nvSpPr>
        <p:spPr/>
        <p:txBody>
          <a:bodyPr/>
          <a:lstStyle/>
          <a:p>
            <a:fld id="{39A98B9E-B7B8-443D-8FDB-119BBD0632F3}" type="slidenum">
              <a:rPr lang="de-DE" smtClean="0"/>
              <a:t>‹Nr.›</a:t>
            </a:fld>
            <a:endParaRPr lang="de-DE"/>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35F2EDB8-4930-49BC-A735-6A51EF3CDDC2}" type="datetime1">
              <a:rPr lang="de-DE" smtClean="0"/>
              <a:t>17.02.2012</a:t>
            </a:fld>
            <a:endParaRPr lang="de-DE"/>
          </a:p>
        </p:txBody>
      </p:sp>
      <p:sp>
        <p:nvSpPr>
          <p:cNvPr id="5" name="Footer Placeholder 4"/>
          <p:cNvSpPr>
            <a:spLocks noGrp="1"/>
          </p:cNvSpPr>
          <p:nvPr>
            <p:ph type="ftr" sz="quarter" idx="11"/>
          </p:nvPr>
        </p:nvSpPr>
        <p:spPr/>
        <p:txBody>
          <a:bodyPr/>
          <a:lstStyle/>
          <a:p>
            <a:r>
              <a:rPr lang="de-DE" smtClean="0"/>
              <a:t>KV Kassel und Umgebung                       Matthias Kaiser</a:t>
            </a:r>
            <a:endParaRPr lang="de-DE"/>
          </a:p>
        </p:txBody>
      </p:sp>
      <p:sp>
        <p:nvSpPr>
          <p:cNvPr id="6" name="Slide Number Placeholder 5"/>
          <p:cNvSpPr>
            <a:spLocks noGrp="1"/>
          </p:cNvSpPr>
          <p:nvPr>
            <p:ph type="sldNum" sz="quarter" idx="12"/>
          </p:nvPr>
        </p:nvSpPr>
        <p:spPr/>
        <p:txBody>
          <a:bodyPr/>
          <a:lstStyle/>
          <a:p>
            <a:fld id="{39A98B9E-B7B8-443D-8FDB-119BBD0632F3}"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73ED6CF7-D77B-4DA7-89BE-DD0746D0AF58}" type="datetime1">
              <a:rPr lang="de-DE" smtClean="0"/>
              <a:t>17.02.2012</a:t>
            </a:fld>
            <a:endParaRPr lang="de-DE"/>
          </a:p>
        </p:txBody>
      </p:sp>
      <p:sp>
        <p:nvSpPr>
          <p:cNvPr id="5" name="Footer Placeholder 4"/>
          <p:cNvSpPr>
            <a:spLocks noGrp="1"/>
          </p:cNvSpPr>
          <p:nvPr>
            <p:ph type="ftr" sz="quarter" idx="11"/>
          </p:nvPr>
        </p:nvSpPr>
        <p:spPr/>
        <p:txBody>
          <a:bodyPr/>
          <a:lstStyle/>
          <a:p>
            <a:r>
              <a:rPr lang="de-DE" smtClean="0"/>
              <a:t>KV Kassel und Umgebung                       Matthias Kaiser</a:t>
            </a:r>
            <a:endParaRPr lang="de-DE"/>
          </a:p>
        </p:txBody>
      </p:sp>
      <p:sp>
        <p:nvSpPr>
          <p:cNvPr id="6" name="Slide Number Placeholder 5"/>
          <p:cNvSpPr>
            <a:spLocks noGrp="1"/>
          </p:cNvSpPr>
          <p:nvPr>
            <p:ph type="sldNum" sz="quarter" idx="12"/>
          </p:nvPr>
        </p:nvSpPr>
        <p:spPr/>
        <p:txBody>
          <a:bodyPr/>
          <a:lstStyle/>
          <a:p>
            <a:fld id="{39A98B9E-B7B8-443D-8FDB-119BBD0632F3}"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224FC343-D8FD-4F65-8B9E-64397F845E8C}" type="datetime1">
              <a:rPr lang="de-DE" smtClean="0"/>
              <a:t>17.02.2012</a:t>
            </a:fld>
            <a:endParaRPr lang="de-DE"/>
          </a:p>
        </p:txBody>
      </p:sp>
      <p:sp>
        <p:nvSpPr>
          <p:cNvPr id="5" name="Footer Placeholder 4"/>
          <p:cNvSpPr>
            <a:spLocks noGrp="1"/>
          </p:cNvSpPr>
          <p:nvPr>
            <p:ph type="ftr" sz="quarter" idx="11"/>
          </p:nvPr>
        </p:nvSpPr>
        <p:spPr/>
        <p:txBody>
          <a:bodyPr/>
          <a:lstStyle/>
          <a:p>
            <a:r>
              <a:rPr lang="de-DE" smtClean="0"/>
              <a:t>KV Kassel und Umgebung                       Matthias Kaiser</a:t>
            </a:r>
            <a:endParaRPr lang="de-DE"/>
          </a:p>
        </p:txBody>
      </p:sp>
      <p:sp>
        <p:nvSpPr>
          <p:cNvPr id="6" name="Slide Number Placeholder 5"/>
          <p:cNvSpPr>
            <a:spLocks noGrp="1"/>
          </p:cNvSpPr>
          <p:nvPr>
            <p:ph type="sldNum" sz="quarter" idx="12"/>
          </p:nvPr>
        </p:nvSpPr>
        <p:spPr/>
        <p:txBody>
          <a:bodyPr/>
          <a:lstStyle/>
          <a:p>
            <a:fld id="{39A98B9E-B7B8-443D-8FDB-119BBD0632F3}"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de-DE" smtClean="0"/>
              <a:t>Titelmasterformat durch Klicken bearbeiten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C4E7E8AB-C42B-412E-B769-D83F41CD4E64}" type="datetime1">
              <a:rPr lang="de-DE" smtClean="0"/>
              <a:t>17.02.2012</a:t>
            </a:fld>
            <a:endParaRPr lang="de-DE"/>
          </a:p>
        </p:txBody>
      </p:sp>
      <p:sp>
        <p:nvSpPr>
          <p:cNvPr id="5" name="Footer Placeholder 4"/>
          <p:cNvSpPr>
            <a:spLocks noGrp="1"/>
          </p:cNvSpPr>
          <p:nvPr>
            <p:ph type="ftr" sz="quarter" idx="11"/>
          </p:nvPr>
        </p:nvSpPr>
        <p:spPr/>
        <p:txBody>
          <a:bodyPr/>
          <a:lstStyle/>
          <a:p>
            <a:r>
              <a:rPr lang="de-DE" smtClean="0"/>
              <a:t>KV Kassel und Umgebung                       Matthias Kaiser</a:t>
            </a:r>
            <a:endParaRPr lang="de-DE"/>
          </a:p>
        </p:txBody>
      </p:sp>
      <p:sp>
        <p:nvSpPr>
          <p:cNvPr id="6" name="Slide Number Placeholder 5"/>
          <p:cNvSpPr>
            <a:spLocks noGrp="1"/>
          </p:cNvSpPr>
          <p:nvPr>
            <p:ph type="sldNum" sz="quarter" idx="12"/>
          </p:nvPr>
        </p:nvSpPr>
        <p:spPr/>
        <p:txBody>
          <a:bodyPr/>
          <a:lstStyle/>
          <a:p>
            <a:fld id="{39A98B9E-B7B8-443D-8FDB-119BBD0632F3}" type="slidenum">
              <a:rPr lang="de-DE" smtClean="0"/>
              <a:t>‹Nr.›</a:t>
            </a:fld>
            <a:endParaRPr lang="de-DE"/>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6B5C4EA8-305F-42B1-9C59-97E66D132380}" type="datetime1">
              <a:rPr lang="de-DE" smtClean="0"/>
              <a:t>17.02.2012</a:t>
            </a:fld>
            <a:endParaRPr lang="de-DE"/>
          </a:p>
        </p:txBody>
      </p:sp>
      <p:sp>
        <p:nvSpPr>
          <p:cNvPr id="6" name="Footer Placeholder 5"/>
          <p:cNvSpPr>
            <a:spLocks noGrp="1"/>
          </p:cNvSpPr>
          <p:nvPr>
            <p:ph type="ftr" sz="quarter" idx="11"/>
          </p:nvPr>
        </p:nvSpPr>
        <p:spPr/>
        <p:txBody>
          <a:bodyPr/>
          <a:lstStyle/>
          <a:p>
            <a:r>
              <a:rPr lang="de-DE" smtClean="0"/>
              <a:t>KV Kassel und Umgebung                       Matthias Kaiser</a:t>
            </a:r>
            <a:endParaRPr lang="de-DE"/>
          </a:p>
        </p:txBody>
      </p:sp>
      <p:sp>
        <p:nvSpPr>
          <p:cNvPr id="7" name="Slide Number Placeholder 6"/>
          <p:cNvSpPr>
            <a:spLocks noGrp="1"/>
          </p:cNvSpPr>
          <p:nvPr>
            <p:ph type="sldNum" sz="quarter" idx="12"/>
          </p:nvPr>
        </p:nvSpPr>
        <p:spPr/>
        <p:txBody>
          <a:bodyPr/>
          <a:lstStyle/>
          <a:p>
            <a:fld id="{39A98B9E-B7B8-443D-8FDB-119BBD0632F3}"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E8740871-EA02-4E2D-B4F6-D6EC3B4A5A25}" type="datetime1">
              <a:rPr lang="de-DE" smtClean="0"/>
              <a:t>17.02.2012</a:t>
            </a:fld>
            <a:endParaRPr lang="de-DE"/>
          </a:p>
        </p:txBody>
      </p:sp>
      <p:sp>
        <p:nvSpPr>
          <p:cNvPr id="8" name="Footer Placeholder 7"/>
          <p:cNvSpPr>
            <a:spLocks noGrp="1"/>
          </p:cNvSpPr>
          <p:nvPr>
            <p:ph type="ftr" sz="quarter" idx="11"/>
          </p:nvPr>
        </p:nvSpPr>
        <p:spPr/>
        <p:txBody>
          <a:bodyPr/>
          <a:lstStyle/>
          <a:p>
            <a:r>
              <a:rPr lang="de-DE" smtClean="0"/>
              <a:t>KV Kassel und Umgebung                       Matthias Kaiser</a:t>
            </a:r>
            <a:endParaRPr lang="de-DE"/>
          </a:p>
        </p:txBody>
      </p:sp>
      <p:sp>
        <p:nvSpPr>
          <p:cNvPr id="9" name="Slide Number Placeholder 8"/>
          <p:cNvSpPr>
            <a:spLocks noGrp="1"/>
          </p:cNvSpPr>
          <p:nvPr>
            <p:ph type="sldNum" sz="quarter" idx="12"/>
          </p:nvPr>
        </p:nvSpPr>
        <p:spPr/>
        <p:txBody>
          <a:bodyPr/>
          <a:lstStyle/>
          <a:p>
            <a:fld id="{39A98B9E-B7B8-443D-8FDB-119BBD0632F3}" type="slidenum">
              <a:rPr lang="de-DE" smtClean="0"/>
              <a:t>‹Nr.›</a:t>
            </a:fld>
            <a:endParaRPr lang="de-DE"/>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p>
            <a:fld id="{2A16EE63-3F7E-476C-AEDC-2100BBA95741}" type="datetime1">
              <a:rPr lang="de-DE" smtClean="0"/>
              <a:t>17.02.2012</a:t>
            </a:fld>
            <a:endParaRPr lang="de-DE"/>
          </a:p>
        </p:txBody>
      </p:sp>
      <p:sp>
        <p:nvSpPr>
          <p:cNvPr id="4" name="Footer Placeholder 3"/>
          <p:cNvSpPr>
            <a:spLocks noGrp="1"/>
          </p:cNvSpPr>
          <p:nvPr>
            <p:ph type="ftr" sz="quarter" idx="11"/>
          </p:nvPr>
        </p:nvSpPr>
        <p:spPr/>
        <p:txBody>
          <a:bodyPr/>
          <a:lstStyle/>
          <a:p>
            <a:r>
              <a:rPr lang="de-DE" smtClean="0"/>
              <a:t>KV Kassel und Umgebung                       Matthias Kaiser</a:t>
            </a:r>
            <a:endParaRPr lang="de-DE"/>
          </a:p>
        </p:txBody>
      </p:sp>
      <p:sp>
        <p:nvSpPr>
          <p:cNvPr id="5" name="Slide Number Placeholder 4"/>
          <p:cNvSpPr>
            <a:spLocks noGrp="1"/>
          </p:cNvSpPr>
          <p:nvPr>
            <p:ph type="sldNum" sz="quarter" idx="12"/>
          </p:nvPr>
        </p:nvSpPr>
        <p:spPr/>
        <p:txBody>
          <a:bodyPr/>
          <a:lstStyle/>
          <a:p>
            <a:fld id="{39A98B9E-B7B8-443D-8FDB-119BBD0632F3}"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6DFE4C-2217-4AFA-A2EE-D3EFFD80979A}" type="datetime1">
              <a:rPr lang="de-DE" smtClean="0"/>
              <a:t>17.02.2012</a:t>
            </a:fld>
            <a:endParaRPr lang="de-DE"/>
          </a:p>
        </p:txBody>
      </p:sp>
      <p:sp>
        <p:nvSpPr>
          <p:cNvPr id="3" name="Footer Placeholder 2"/>
          <p:cNvSpPr>
            <a:spLocks noGrp="1"/>
          </p:cNvSpPr>
          <p:nvPr>
            <p:ph type="ftr" sz="quarter" idx="11"/>
          </p:nvPr>
        </p:nvSpPr>
        <p:spPr/>
        <p:txBody>
          <a:bodyPr/>
          <a:lstStyle/>
          <a:p>
            <a:r>
              <a:rPr lang="de-DE" smtClean="0"/>
              <a:t>KV Kassel und Umgebung                       Matthias Kaiser</a:t>
            </a:r>
            <a:endParaRPr lang="de-DE"/>
          </a:p>
        </p:txBody>
      </p:sp>
      <p:sp>
        <p:nvSpPr>
          <p:cNvPr id="4" name="Slide Number Placeholder 3"/>
          <p:cNvSpPr>
            <a:spLocks noGrp="1"/>
          </p:cNvSpPr>
          <p:nvPr>
            <p:ph type="sldNum" sz="quarter" idx="12"/>
          </p:nvPr>
        </p:nvSpPr>
        <p:spPr/>
        <p:txBody>
          <a:bodyPr/>
          <a:lstStyle/>
          <a:p>
            <a:fld id="{39A98B9E-B7B8-443D-8FDB-119BBD0632F3}"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de-DE" smtClean="0"/>
              <a:t>Titelmasterformat durch Klicken bearbeiten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202ACF33-FAF0-4BE9-AB48-368ECF8622B3}" type="datetime1">
              <a:rPr lang="de-DE" smtClean="0"/>
              <a:t>17.02.2012</a:t>
            </a:fld>
            <a:endParaRPr lang="de-DE"/>
          </a:p>
        </p:txBody>
      </p:sp>
      <p:sp>
        <p:nvSpPr>
          <p:cNvPr id="6" name="Footer Placeholder 5"/>
          <p:cNvSpPr>
            <a:spLocks noGrp="1"/>
          </p:cNvSpPr>
          <p:nvPr>
            <p:ph type="ftr" sz="quarter" idx="11"/>
          </p:nvPr>
        </p:nvSpPr>
        <p:spPr/>
        <p:txBody>
          <a:bodyPr/>
          <a:lstStyle/>
          <a:p>
            <a:r>
              <a:rPr lang="de-DE" smtClean="0"/>
              <a:t>KV Kassel und Umgebung                       Matthias Kaiser</a:t>
            </a:r>
            <a:endParaRPr lang="de-DE"/>
          </a:p>
        </p:txBody>
      </p:sp>
      <p:sp>
        <p:nvSpPr>
          <p:cNvPr id="7" name="Slide Number Placeholder 6"/>
          <p:cNvSpPr>
            <a:spLocks noGrp="1"/>
          </p:cNvSpPr>
          <p:nvPr>
            <p:ph type="sldNum" sz="quarter" idx="12"/>
          </p:nvPr>
        </p:nvSpPr>
        <p:spPr/>
        <p:txBody>
          <a:bodyPr/>
          <a:lstStyle/>
          <a:p>
            <a:fld id="{39A98B9E-B7B8-443D-8FDB-119BBD0632F3}" type="slidenum">
              <a:rPr lang="de-DE" smtClean="0"/>
              <a:t>‹Nr.›</a:t>
            </a:fld>
            <a:endParaRPr lang="de-DE"/>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6259FE4B-66E0-473C-9588-85542B5FF94B}" type="datetime1">
              <a:rPr lang="de-DE" smtClean="0"/>
              <a:t>17.02.2012</a:t>
            </a:fld>
            <a:endParaRPr lang="de-DE"/>
          </a:p>
        </p:txBody>
      </p:sp>
      <p:sp>
        <p:nvSpPr>
          <p:cNvPr id="6" name="Footer Placeholder 5"/>
          <p:cNvSpPr>
            <a:spLocks noGrp="1"/>
          </p:cNvSpPr>
          <p:nvPr>
            <p:ph type="ftr" sz="quarter" idx="11"/>
          </p:nvPr>
        </p:nvSpPr>
        <p:spPr/>
        <p:txBody>
          <a:bodyPr/>
          <a:lstStyle/>
          <a:p>
            <a:r>
              <a:rPr lang="de-DE" smtClean="0"/>
              <a:t>KV Kassel und Umgebung                       Matthias Kaiser</a:t>
            </a:r>
            <a:endParaRPr lang="de-DE"/>
          </a:p>
        </p:txBody>
      </p:sp>
      <p:sp>
        <p:nvSpPr>
          <p:cNvPr id="7" name="Slide Number Placeholder 6"/>
          <p:cNvSpPr>
            <a:spLocks noGrp="1"/>
          </p:cNvSpPr>
          <p:nvPr>
            <p:ph type="sldNum" sz="quarter" idx="12"/>
          </p:nvPr>
        </p:nvSpPr>
        <p:spPr/>
        <p:txBody>
          <a:bodyPr/>
          <a:lstStyle/>
          <a:p>
            <a:fld id="{39A98B9E-B7B8-443D-8FDB-119BBD0632F3}"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414D3E3-6BB4-42AE-8285-BE32926B923F}" type="datetime1">
              <a:rPr lang="de-DE" smtClean="0"/>
              <a:t>17.02.2012</a:t>
            </a:fld>
            <a:endParaRPr lang="de-DE"/>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de-DE" smtClean="0"/>
              <a:t>KV Kassel und Umgebung                       Matthias Kaiser</a:t>
            </a:r>
            <a:endParaRPr lang="de-DE"/>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9A98B9E-B7B8-443D-8FDB-119BBD0632F3}"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7504" y="332656"/>
            <a:ext cx="8928992" cy="3240360"/>
          </a:xfrm>
        </p:spPr>
        <p:txBody>
          <a:bodyPr>
            <a:normAutofit fontScale="90000"/>
          </a:bodyPr>
          <a:lstStyle/>
          <a:p>
            <a:pPr algn="ctr"/>
            <a:r>
              <a:rPr lang="de-DE" sz="6000" b="1" cap="none" dirty="0" smtClean="0">
                <a:solidFill>
                  <a:srgbClr val="FF0000"/>
                </a:solidFill>
                <a:effectLst>
                  <a:outerShdw blurRad="38100" dist="38100" dir="2700000" algn="tl">
                    <a:srgbClr val="000000">
                      <a:alpha val="43137"/>
                    </a:srgbClr>
                  </a:outerShdw>
                </a:effectLst>
              </a:rPr>
              <a:t>Richtige Zuchtbuchführung  </a:t>
            </a:r>
            <a:r>
              <a:rPr lang="de-DE" b="1" cap="none" dirty="0" smtClean="0">
                <a:solidFill>
                  <a:srgbClr val="FF0000"/>
                </a:solidFill>
                <a:effectLst>
                  <a:outerShdw blurRad="38100" dist="38100" dir="2700000" algn="tl">
                    <a:srgbClr val="000000">
                      <a:alpha val="43137"/>
                    </a:srgbClr>
                  </a:outerShdw>
                </a:effectLst>
              </a:rPr>
              <a:t/>
            </a:r>
            <a:br>
              <a:rPr lang="de-DE" b="1" cap="none" dirty="0" smtClean="0">
                <a:solidFill>
                  <a:srgbClr val="FF0000"/>
                </a:solidFill>
                <a:effectLst>
                  <a:outerShdw blurRad="38100" dist="38100" dir="2700000" algn="tl">
                    <a:srgbClr val="000000">
                      <a:alpha val="43137"/>
                    </a:srgbClr>
                  </a:outerShdw>
                </a:effectLst>
              </a:rPr>
            </a:br>
            <a:r>
              <a:rPr lang="de-DE" b="1" cap="none" dirty="0">
                <a:solidFill>
                  <a:srgbClr val="FF0000"/>
                </a:solidFill>
                <a:effectLst>
                  <a:outerShdw blurRad="38100" dist="38100" dir="2700000" algn="tl">
                    <a:srgbClr val="000000">
                      <a:alpha val="43137"/>
                    </a:srgbClr>
                  </a:outerShdw>
                </a:effectLst>
              </a:rPr>
              <a:t/>
            </a:r>
            <a:br>
              <a:rPr lang="de-DE" b="1" cap="none" dirty="0">
                <a:solidFill>
                  <a:srgbClr val="FF0000"/>
                </a:solidFill>
                <a:effectLst>
                  <a:outerShdw blurRad="38100" dist="38100" dir="2700000" algn="tl">
                    <a:srgbClr val="000000">
                      <a:alpha val="43137"/>
                    </a:srgbClr>
                  </a:outerShdw>
                </a:effectLst>
              </a:rPr>
            </a:br>
            <a:r>
              <a:rPr lang="de-DE" sz="6000" b="1" cap="none" dirty="0" smtClean="0">
                <a:solidFill>
                  <a:srgbClr val="FF0000"/>
                </a:solidFill>
                <a:effectLst>
                  <a:outerShdw blurRad="38100" dist="38100" dir="2700000" algn="tl">
                    <a:srgbClr val="000000">
                      <a:alpha val="43137"/>
                    </a:srgbClr>
                  </a:outerShdw>
                </a:effectLst>
              </a:rPr>
              <a:t>Grundlage für eine erfolgreiche Zucht !</a:t>
            </a:r>
            <a:endParaRPr lang="de-DE" sz="4900" b="1" cap="none" dirty="0">
              <a:solidFill>
                <a:srgbClr val="00B050"/>
              </a:solidFill>
              <a:effectLst>
                <a:outerShdw blurRad="38100" dist="38100" dir="2700000" algn="tl">
                  <a:srgbClr val="000000">
                    <a:alpha val="43137"/>
                  </a:srgbClr>
                </a:outerShdw>
              </a:effectLst>
            </a:endParaRPr>
          </a:p>
        </p:txBody>
      </p:sp>
      <p:sp>
        <p:nvSpPr>
          <p:cNvPr id="3" name="Untertitel 2"/>
          <p:cNvSpPr>
            <a:spLocks noGrp="1"/>
          </p:cNvSpPr>
          <p:nvPr>
            <p:ph type="subTitle" idx="1"/>
          </p:nvPr>
        </p:nvSpPr>
        <p:spPr>
          <a:xfrm>
            <a:off x="539552" y="3789040"/>
            <a:ext cx="8280920" cy="2376263"/>
          </a:xfrm>
        </p:spPr>
        <p:txBody>
          <a:bodyPr>
            <a:normAutofit fontScale="85000" lnSpcReduction="10000"/>
          </a:bodyPr>
          <a:lstStyle/>
          <a:p>
            <a:r>
              <a:rPr lang="de-DE" sz="3000" b="1" dirty="0" smtClean="0"/>
              <a:t>KV Kassel und Umgebung der Kaninchenzüchter</a:t>
            </a:r>
          </a:p>
          <a:p>
            <a:endParaRPr lang="de-DE" sz="2600" b="1" dirty="0" smtClean="0"/>
          </a:p>
          <a:p>
            <a:endParaRPr lang="de-DE" sz="2600" b="1" dirty="0" smtClean="0"/>
          </a:p>
          <a:p>
            <a:endParaRPr lang="de-DE" b="1" dirty="0"/>
          </a:p>
          <a:p>
            <a:r>
              <a:rPr lang="de-DE" sz="2800" b="1" u="sng" dirty="0" smtClean="0"/>
              <a:t>Referent</a:t>
            </a:r>
            <a:r>
              <a:rPr lang="de-DE" sz="2800" b="1" dirty="0" smtClean="0"/>
              <a:t>:  Matthias Kaiser</a:t>
            </a:r>
          </a:p>
          <a:p>
            <a:r>
              <a:rPr lang="de-DE" dirty="0" smtClean="0"/>
              <a:t>                          KV-Beisitzer</a:t>
            </a:r>
            <a:endParaRPr lang="de-DE" dirty="0"/>
          </a:p>
        </p:txBody>
      </p:sp>
      <p:pic>
        <p:nvPicPr>
          <p:cNvPr id="1026" name="Picture 2" descr="C:\Program Files\Microsoft Office\MEDIA\CAGCAT10\j030125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4725144"/>
            <a:ext cx="1829714" cy="1565453"/>
          </a:xfrm>
          <a:prstGeom prst="rect">
            <a:avLst/>
          </a:prstGeom>
          <a:noFill/>
          <a:extLst>
            <a:ext uri="{909E8E84-426E-40DD-AFC4-6F175D3DCCD1}">
              <a14:hiddenFill xmlns:a14="http://schemas.microsoft.com/office/drawing/2010/main">
                <a:solidFill>
                  <a:srgbClr val="FFFFFF"/>
                </a:solidFill>
              </a14:hiddenFill>
            </a:ext>
          </a:extLst>
        </p:spPr>
      </p:pic>
      <p:cxnSp>
        <p:nvCxnSpPr>
          <p:cNvPr id="5" name="Gerade Verbindung 4"/>
          <p:cNvCxnSpPr/>
          <p:nvPr/>
        </p:nvCxnSpPr>
        <p:spPr>
          <a:xfrm>
            <a:off x="4067944" y="1556792"/>
            <a:ext cx="936104" cy="0"/>
          </a:xfrm>
          <a:prstGeom prst="line">
            <a:avLst/>
          </a:prstGeom>
          <a:ln w="60325">
            <a:solidFill>
              <a:srgbClr val="FF000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2268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548680"/>
            <a:ext cx="8229600" cy="990600"/>
          </a:xfrm>
        </p:spPr>
        <p:txBody>
          <a:bodyPr/>
          <a:lstStyle/>
          <a:p>
            <a:r>
              <a:rPr lang="de-DE" b="1" dirty="0" smtClean="0">
                <a:solidFill>
                  <a:srgbClr val="FF0000"/>
                </a:solidFill>
              </a:rPr>
              <a:t>3.  Das Einzelzuchtbuch</a:t>
            </a:r>
            <a:endParaRPr lang="de-DE" b="1" dirty="0">
              <a:solidFill>
                <a:srgbClr val="FF0000"/>
              </a:solidFill>
            </a:endParaRPr>
          </a:p>
        </p:txBody>
      </p:sp>
      <p:sp>
        <p:nvSpPr>
          <p:cNvPr id="3" name="Inhaltsplatzhalter 2"/>
          <p:cNvSpPr>
            <a:spLocks noGrp="1"/>
          </p:cNvSpPr>
          <p:nvPr>
            <p:ph idx="1"/>
          </p:nvPr>
        </p:nvSpPr>
        <p:spPr>
          <a:xfrm>
            <a:off x="457200" y="1600200"/>
            <a:ext cx="8435280" cy="4876800"/>
          </a:xfrm>
        </p:spPr>
        <p:txBody>
          <a:bodyPr/>
          <a:lstStyle/>
          <a:p>
            <a:r>
              <a:rPr lang="de-DE" dirty="0" smtClean="0"/>
              <a:t>Wie schon erwähnt, ist das Ziel einer planmäßigen Tierzucht eine </a:t>
            </a:r>
            <a:r>
              <a:rPr lang="de-DE" b="1" dirty="0" smtClean="0"/>
              <a:t>Leistungssteigerung</a:t>
            </a:r>
            <a:r>
              <a:rPr lang="de-DE" dirty="0" smtClean="0"/>
              <a:t>. Das Erreichen dieses Zieles kann nur durch planvolles Verpaaren von Zuchttieren erfolgen. Hierdurch sind genaue Aufzeichnungen über Erbanlagen, Leistungen und Entwicklung der Tiere notwendig.</a:t>
            </a:r>
          </a:p>
          <a:p>
            <a:r>
              <a:rPr lang="de-DE" dirty="0" smtClean="0"/>
              <a:t>Das </a:t>
            </a:r>
            <a:r>
              <a:rPr lang="de-DE" b="1" dirty="0" smtClean="0"/>
              <a:t>Einzelzuchtbuch</a:t>
            </a:r>
            <a:r>
              <a:rPr lang="de-DE" dirty="0" smtClean="0"/>
              <a:t> des ZDRK ist in drei Abteilungen untergliedert, und zwar in:</a:t>
            </a:r>
          </a:p>
          <a:p>
            <a:pPr lvl="1">
              <a:buFont typeface="Wingdings" pitchFamily="2" charset="2"/>
              <a:buChar char="§"/>
            </a:pPr>
            <a:r>
              <a:rPr lang="de-DE" sz="2400" b="1" dirty="0" smtClean="0"/>
              <a:t>Abteilung 1:  Rammler (1,0)</a:t>
            </a:r>
          </a:p>
          <a:p>
            <a:pPr lvl="1">
              <a:buFont typeface="Wingdings" pitchFamily="2" charset="2"/>
              <a:buChar char="§"/>
            </a:pPr>
            <a:r>
              <a:rPr lang="de-DE" sz="2400" b="1" dirty="0" smtClean="0"/>
              <a:t>Abteilung 2:  Häsin (0,1)</a:t>
            </a:r>
          </a:p>
          <a:p>
            <a:pPr lvl="1">
              <a:buFont typeface="Wingdings" pitchFamily="2" charset="2"/>
              <a:buChar char="§"/>
            </a:pPr>
            <a:r>
              <a:rPr lang="de-DE" sz="2400" b="1" dirty="0" smtClean="0"/>
              <a:t>Abteilung 3:  Jungtiere</a:t>
            </a:r>
            <a:endParaRPr lang="de-DE" sz="2400" b="1" dirty="0"/>
          </a:p>
        </p:txBody>
      </p:sp>
      <p:sp>
        <p:nvSpPr>
          <p:cNvPr id="4" name="Datumsplatzhalter 3"/>
          <p:cNvSpPr>
            <a:spLocks noGrp="1"/>
          </p:cNvSpPr>
          <p:nvPr>
            <p:ph type="dt" sz="half" idx="10"/>
          </p:nvPr>
        </p:nvSpPr>
        <p:spPr/>
        <p:txBody>
          <a:bodyPr/>
          <a:lstStyle/>
          <a:p>
            <a:fld id="{F476DD55-69FD-41CF-B02B-3B5AEBEBA6CA}"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10</a:t>
            </a:fld>
            <a:endParaRPr lang="de-DE"/>
          </a:p>
        </p:txBody>
      </p:sp>
    </p:spTree>
    <p:extLst>
      <p:ext uri="{BB962C8B-B14F-4D97-AF65-F5344CB8AC3E}">
        <p14:creationId xmlns:p14="http://schemas.microsoft.com/office/powerpoint/2010/main" val="1775588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solidFill>
                  <a:schemeClr val="tx1"/>
                </a:solidFill>
              </a:rPr>
              <a:t>&gt;&gt; Abteilung Rammler (1,0) und Häsin (0,1)</a:t>
            </a:r>
            <a:endParaRPr lang="de-DE" sz="2800" b="1" dirty="0">
              <a:solidFill>
                <a:schemeClr val="tx1"/>
              </a:solidFill>
            </a:endParaRPr>
          </a:p>
        </p:txBody>
      </p:sp>
      <p:sp>
        <p:nvSpPr>
          <p:cNvPr id="3" name="Inhaltsplatzhalter 2"/>
          <p:cNvSpPr>
            <a:spLocks noGrp="1"/>
          </p:cNvSpPr>
          <p:nvPr>
            <p:ph idx="1"/>
          </p:nvPr>
        </p:nvSpPr>
        <p:spPr>
          <a:xfrm>
            <a:off x="457200" y="1600200"/>
            <a:ext cx="8507288" cy="4876800"/>
          </a:xfrm>
        </p:spPr>
        <p:txBody>
          <a:bodyPr/>
          <a:lstStyle/>
          <a:p>
            <a:r>
              <a:rPr lang="de-DE" dirty="0" smtClean="0"/>
              <a:t>In der </a:t>
            </a:r>
            <a:r>
              <a:rPr lang="de-DE" b="1" dirty="0" smtClean="0"/>
              <a:t> Abteilung 1: Rammler </a:t>
            </a:r>
            <a:r>
              <a:rPr lang="de-DE" dirty="0" smtClean="0"/>
              <a:t>und der </a:t>
            </a:r>
            <a:r>
              <a:rPr lang="de-DE" b="1" dirty="0" smtClean="0"/>
              <a:t>Abteilung 2: Häsin </a:t>
            </a:r>
            <a:r>
              <a:rPr lang="de-DE" dirty="0" smtClean="0"/>
              <a:t>sind für jedes </a:t>
            </a:r>
            <a:r>
              <a:rPr lang="de-DE" b="1" dirty="0" smtClean="0"/>
              <a:t>Zuchttier</a:t>
            </a:r>
            <a:r>
              <a:rPr lang="de-DE" dirty="0" smtClean="0"/>
              <a:t> eine Doppelseite bestimmt. Auf der </a:t>
            </a:r>
            <a:r>
              <a:rPr lang="de-DE" u="sng" dirty="0" smtClean="0"/>
              <a:t>linken Seite</a:t>
            </a:r>
            <a:r>
              <a:rPr lang="de-DE" dirty="0" smtClean="0"/>
              <a:t> sind die genauen Merkmale der betreffenden Tiere, Ergebnisse von Bewertungen und die monatlich ermittelten Gewichte einzutragen.</a:t>
            </a:r>
          </a:p>
          <a:p>
            <a:r>
              <a:rPr lang="de-DE" dirty="0" smtClean="0"/>
              <a:t>In die Rubrik „Zustand des Tieres“ ist der bei der Gewichts-kontrolle tatsächlich angetroffene Zustand des Tieres, z.B. „stark in Haarung“, „in der 3. Woche trächtig“ usw. </a:t>
            </a:r>
            <a:r>
              <a:rPr lang="de-DE" dirty="0" err="1" smtClean="0"/>
              <a:t>festzu</a:t>
            </a:r>
            <a:r>
              <a:rPr lang="de-DE" dirty="0" smtClean="0"/>
              <a:t>-halten.</a:t>
            </a:r>
            <a:endParaRPr lang="de-DE" dirty="0"/>
          </a:p>
        </p:txBody>
      </p:sp>
      <p:sp>
        <p:nvSpPr>
          <p:cNvPr id="4" name="Datumsplatzhalter 3"/>
          <p:cNvSpPr>
            <a:spLocks noGrp="1"/>
          </p:cNvSpPr>
          <p:nvPr>
            <p:ph type="dt" sz="half" idx="10"/>
          </p:nvPr>
        </p:nvSpPr>
        <p:spPr/>
        <p:txBody>
          <a:bodyPr/>
          <a:lstStyle/>
          <a:p>
            <a:fld id="{6F1008A8-A829-48AE-BE4E-2B4DEC609999}"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11</a:t>
            </a:fld>
            <a:endParaRPr lang="de-DE"/>
          </a:p>
        </p:txBody>
      </p:sp>
    </p:spTree>
    <p:extLst>
      <p:ext uri="{BB962C8B-B14F-4D97-AF65-F5344CB8AC3E}">
        <p14:creationId xmlns:p14="http://schemas.microsoft.com/office/powerpoint/2010/main" val="587707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457200" y="1600200"/>
            <a:ext cx="8507288" cy="4876800"/>
          </a:xfrm>
        </p:spPr>
        <p:txBody>
          <a:bodyPr/>
          <a:lstStyle/>
          <a:p>
            <a:r>
              <a:rPr lang="de-DE" dirty="0" smtClean="0"/>
              <a:t>Bei dem </a:t>
            </a:r>
            <a:r>
              <a:rPr lang="de-DE" b="1" dirty="0" smtClean="0"/>
              <a:t>Rammler</a:t>
            </a:r>
            <a:r>
              <a:rPr lang="de-DE" dirty="0" smtClean="0"/>
              <a:t> ist jeder Deckakt, den das Tier ausgeführt hat, sowie die Kennzeichnung der Häsin, die er gedeckt hat, und der Erfolg des ausgeführten Deckaktes </a:t>
            </a:r>
            <a:r>
              <a:rPr lang="de-DE" b="1" i="1" dirty="0" smtClean="0"/>
              <a:t>tabellarisch</a:t>
            </a:r>
            <a:r>
              <a:rPr lang="de-DE" dirty="0" smtClean="0"/>
              <a:t> einzutragen. Auch nicht erfolgreiche Deckakte sind aufzuführen.</a:t>
            </a:r>
          </a:p>
          <a:p>
            <a:r>
              <a:rPr lang="de-DE" dirty="0" smtClean="0"/>
              <a:t>Auf der </a:t>
            </a:r>
            <a:r>
              <a:rPr lang="de-DE" u="sng" dirty="0" smtClean="0"/>
              <a:t>rechten Seite</a:t>
            </a:r>
            <a:r>
              <a:rPr lang="de-DE" dirty="0" smtClean="0"/>
              <a:t> ist die Abstammung der Zuchttiere (väterlicher- und mütterlicherseits) mit vorhergehenden Generationen einzutragen.</a:t>
            </a:r>
          </a:p>
        </p:txBody>
      </p:sp>
      <p:sp>
        <p:nvSpPr>
          <p:cNvPr id="4" name="Datumsplatzhalter 3"/>
          <p:cNvSpPr>
            <a:spLocks noGrp="1"/>
          </p:cNvSpPr>
          <p:nvPr>
            <p:ph type="dt" sz="half" idx="10"/>
          </p:nvPr>
        </p:nvSpPr>
        <p:spPr/>
        <p:txBody>
          <a:bodyPr/>
          <a:lstStyle/>
          <a:p>
            <a:fld id="{47642565-CB5D-450F-8615-FBFEB4390C5C}"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12</a:t>
            </a:fld>
            <a:endParaRPr lang="de-DE"/>
          </a:p>
        </p:txBody>
      </p:sp>
    </p:spTree>
    <p:extLst>
      <p:ext uri="{BB962C8B-B14F-4D97-AF65-F5344CB8AC3E}">
        <p14:creationId xmlns:p14="http://schemas.microsoft.com/office/powerpoint/2010/main" val="1495070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pPr algn="ctr"/>
            <a:r>
              <a:rPr lang="de-DE" b="1" u="sng" dirty="0" smtClean="0">
                <a:solidFill>
                  <a:schemeClr val="accent5">
                    <a:lumMod val="50000"/>
                  </a:schemeClr>
                </a:solidFill>
              </a:rPr>
              <a:t>Abteilung 1</a:t>
            </a:r>
            <a:r>
              <a:rPr lang="de-DE" b="1" dirty="0" smtClean="0">
                <a:solidFill>
                  <a:schemeClr val="accent5">
                    <a:lumMod val="50000"/>
                  </a:schemeClr>
                </a:solidFill>
              </a:rPr>
              <a:t>:  Rammler (1,0)</a:t>
            </a:r>
            <a:endParaRPr lang="de-DE" b="1" dirty="0">
              <a:solidFill>
                <a:schemeClr val="accent5">
                  <a:lumMod val="50000"/>
                </a:schemeClr>
              </a:solidFill>
            </a:endParaRPr>
          </a:p>
        </p:txBody>
      </p:sp>
      <p:sp>
        <p:nvSpPr>
          <p:cNvPr id="8" name="Inhaltsplatzhalter 7"/>
          <p:cNvSpPr>
            <a:spLocks noGrp="1"/>
          </p:cNvSpPr>
          <p:nvPr>
            <p:ph sz="half" idx="1"/>
          </p:nvPr>
        </p:nvSpPr>
        <p:spPr>
          <a:xfrm>
            <a:off x="467544" y="1628800"/>
            <a:ext cx="4038600" cy="4718304"/>
          </a:xfrm>
          <a:solidFill>
            <a:srgbClr val="0070C0"/>
          </a:solidFill>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r>
              <a:rPr lang="de-DE" b="1" u="sng" dirty="0" smtClean="0"/>
              <a:t>Tabellarische Eintragungen über:</a:t>
            </a:r>
          </a:p>
          <a:p>
            <a:r>
              <a:rPr lang="de-DE" dirty="0" smtClean="0"/>
              <a:t>Rasse und </a:t>
            </a:r>
            <a:r>
              <a:rPr lang="de-DE" dirty="0" err="1" smtClean="0"/>
              <a:t>Täto</a:t>
            </a:r>
            <a:r>
              <a:rPr lang="de-DE" dirty="0" smtClean="0"/>
              <a:t>,</a:t>
            </a:r>
          </a:p>
          <a:p>
            <a:pPr>
              <a:buFont typeface="Wingdings" pitchFamily="2" charset="2"/>
              <a:buChar char="§"/>
            </a:pPr>
            <a:r>
              <a:rPr lang="de-DE" dirty="0" smtClean="0"/>
              <a:t>Ausstellungsergebnisse,</a:t>
            </a:r>
          </a:p>
          <a:p>
            <a:pPr>
              <a:buFont typeface="Wingdings" pitchFamily="2" charset="2"/>
              <a:buChar char="§"/>
            </a:pPr>
            <a:r>
              <a:rPr lang="de-DE" dirty="0" smtClean="0"/>
              <a:t>Gewichte und Zustand des Rammlers, </a:t>
            </a:r>
          </a:p>
          <a:p>
            <a:pPr>
              <a:buFont typeface="Wingdings" pitchFamily="2" charset="2"/>
              <a:buChar char="§"/>
            </a:pPr>
            <a:r>
              <a:rPr lang="de-DE" dirty="0" smtClean="0"/>
              <a:t>Deckakte des Rammlers,</a:t>
            </a:r>
          </a:p>
          <a:p>
            <a:r>
              <a:rPr lang="de-DE" dirty="0" smtClean="0"/>
              <a:t>Bemerkungen und erkannte Fehler des Rammlers.</a:t>
            </a:r>
            <a:endParaRPr lang="de-DE" dirty="0"/>
          </a:p>
        </p:txBody>
      </p:sp>
      <p:sp>
        <p:nvSpPr>
          <p:cNvPr id="9" name="Inhaltsplatzhalter 8"/>
          <p:cNvSpPr>
            <a:spLocks noGrp="1"/>
          </p:cNvSpPr>
          <p:nvPr>
            <p:ph sz="half" idx="2"/>
          </p:nvPr>
        </p:nvSpPr>
        <p:spPr>
          <a:xfrm>
            <a:off x="4644008" y="1628800"/>
            <a:ext cx="4038600" cy="4718304"/>
          </a:xfrm>
          <a:solidFill>
            <a:srgbClr val="0070C0"/>
          </a:solidFill>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de-DE" dirty="0" smtClean="0"/>
              <a:t>Abstammung, väterlicherseits</a:t>
            </a:r>
          </a:p>
          <a:p>
            <a:endParaRPr lang="de-DE" dirty="0" smtClean="0"/>
          </a:p>
          <a:p>
            <a:endParaRPr lang="de-DE" sz="2200" dirty="0" smtClean="0"/>
          </a:p>
          <a:p>
            <a:endParaRPr lang="de-DE" dirty="0" smtClean="0"/>
          </a:p>
          <a:p>
            <a:pPr marL="0" indent="0">
              <a:buNone/>
            </a:pPr>
            <a:r>
              <a:rPr lang="de-DE" dirty="0" smtClean="0"/>
              <a:t>____________________</a:t>
            </a:r>
            <a:endParaRPr lang="de-DE" dirty="0"/>
          </a:p>
          <a:p>
            <a:r>
              <a:rPr lang="de-DE" dirty="0" smtClean="0"/>
              <a:t>Abstammung, mütterlicherseits</a:t>
            </a:r>
            <a:endParaRPr lang="de-DE" dirty="0"/>
          </a:p>
        </p:txBody>
      </p:sp>
      <p:sp>
        <p:nvSpPr>
          <p:cNvPr id="4" name="Datumsplatzhalter 3"/>
          <p:cNvSpPr>
            <a:spLocks noGrp="1"/>
          </p:cNvSpPr>
          <p:nvPr>
            <p:ph type="dt" sz="half" idx="10"/>
          </p:nvPr>
        </p:nvSpPr>
        <p:spPr/>
        <p:txBody>
          <a:bodyPr/>
          <a:lstStyle/>
          <a:p>
            <a:fld id="{FD01A29B-3312-4207-A848-C08EDCAC9482}"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13</a:t>
            </a:fld>
            <a:endParaRPr lang="de-DE"/>
          </a:p>
        </p:txBody>
      </p:sp>
    </p:spTree>
    <p:extLst>
      <p:ext uri="{BB962C8B-B14F-4D97-AF65-F5344CB8AC3E}">
        <p14:creationId xmlns:p14="http://schemas.microsoft.com/office/powerpoint/2010/main" val="6442275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endParaRPr lang="de-DE"/>
          </a:p>
        </p:txBody>
      </p:sp>
      <p:sp>
        <p:nvSpPr>
          <p:cNvPr id="9" name="Inhaltsplatzhalter 8"/>
          <p:cNvSpPr>
            <a:spLocks noGrp="1"/>
          </p:cNvSpPr>
          <p:nvPr>
            <p:ph idx="1"/>
          </p:nvPr>
        </p:nvSpPr>
        <p:spPr>
          <a:xfrm>
            <a:off x="457200" y="1600200"/>
            <a:ext cx="8507288" cy="4876800"/>
          </a:xfrm>
        </p:spPr>
        <p:txBody>
          <a:bodyPr/>
          <a:lstStyle/>
          <a:p>
            <a:r>
              <a:rPr lang="de-DE" dirty="0" smtClean="0"/>
              <a:t>Bei der </a:t>
            </a:r>
            <a:r>
              <a:rPr lang="de-DE" b="1" dirty="0" smtClean="0"/>
              <a:t>Häsin</a:t>
            </a:r>
            <a:r>
              <a:rPr lang="de-DE" dirty="0" smtClean="0"/>
              <a:t> sind der genaue </a:t>
            </a:r>
            <a:r>
              <a:rPr lang="de-DE" dirty="0" err="1" smtClean="0"/>
              <a:t>Decktag</a:t>
            </a:r>
            <a:r>
              <a:rPr lang="de-DE" dirty="0" smtClean="0"/>
              <a:t>, die Kennzeichnung des Rammlers, von dem die Häsin gedeckt wurde und der genaue Wurftag </a:t>
            </a:r>
            <a:r>
              <a:rPr lang="de-DE" b="1" i="1" dirty="0" smtClean="0"/>
              <a:t>tabellarisch</a:t>
            </a:r>
            <a:r>
              <a:rPr lang="de-DE" dirty="0" smtClean="0"/>
              <a:t> aufzuführen.</a:t>
            </a:r>
          </a:p>
          <a:p>
            <a:r>
              <a:rPr lang="de-DE" dirty="0" smtClean="0"/>
              <a:t>Weiterhin werden die tatsächlich geworfenen Jungtiere sowie evtl. getötete oder tot geborene Jungtiere aufgelistet.</a:t>
            </a:r>
          </a:p>
          <a:p>
            <a:r>
              <a:rPr lang="de-DE" dirty="0" smtClean="0"/>
              <a:t>Hinzu kommt das Gewicht des gesamten Wurfes und in regelmäßigen Abständen die Monatsgewichte des Wurfes.</a:t>
            </a:r>
          </a:p>
          <a:p>
            <a:r>
              <a:rPr lang="de-DE" dirty="0" smtClean="0"/>
              <a:t>Schließlich in der letzten Rubrik die Kennzeichnung der Jungtiere.</a:t>
            </a:r>
          </a:p>
          <a:p>
            <a:r>
              <a:rPr lang="de-DE" dirty="0" smtClean="0"/>
              <a:t>Auf der rechten Seite wiederum ist die Abstammung der Häsin (väterlicher- und mütterlicherseits) zu finden.</a:t>
            </a:r>
            <a:endParaRPr lang="de-DE" dirty="0"/>
          </a:p>
        </p:txBody>
      </p:sp>
      <p:sp>
        <p:nvSpPr>
          <p:cNvPr id="5" name="Datumsplatzhalter 4"/>
          <p:cNvSpPr>
            <a:spLocks noGrp="1"/>
          </p:cNvSpPr>
          <p:nvPr>
            <p:ph type="dt" sz="half" idx="10"/>
          </p:nvPr>
        </p:nvSpPr>
        <p:spPr/>
        <p:txBody>
          <a:bodyPr/>
          <a:lstStyle/>
          <a:p>
            <a:fld id="{F115A770-55AD-42EE-BDD9-0A3D5ADB40D4}" type="datetime1">
              <a:rPr lang="de-DE" smtClean="0"/>
              <a:t>17.02.2012</a:t>
            </a:fld>
            <a:endParaRPr lang="de-DE"/>
          </a:p>
        </p:txBody>
      </p:sp>
      <p:sp>
        <p:nvSpPr>
          <p:cNvPr id="6" name="Fußzeilenplatzhalter 5"/>
          <p:cNvSpPr>
            <a:spLocks noGrp="1"/>
          </p:cNvSpPr>
          <p:nvPr>
            <p:ph type="ftr" sz="quarter" idx="11"/>
          </p:nvPr>
        </p:nvSpPr>
        <p:spPr/>
        <p:txBody>
          <a:bodyPr/>
          <a:lstStyle/>
          <a:p>
            <a:r>
              <a:rPr lang="de-DE" smtClean="0"/>
              <a:t>KV Kassel und Umgebung                       Matthias Kaiser</a:t>
            </a:r>
            <a:endParaRPr lang="de-DE"/>
          </a:p>
        </p:txBody>
      </p:sp>
      <p:sp>
        <p:nvSpPr>
          <p:cNvPr id="7" name="Foliennummernplatzhalter 6"/>
          <p:cNvSpPr>
            <a:spLocks noGrp="1"/>
          </p:cNvSpPr>
          <p:nvPr>
            <p:ph type="sldNum" sz="quarter" idx="12"/>
          </p:nvPr>
        </p:nvSpPr>
        <p:spPr/>
        <p:txBody>
          <a:bodyPr/>
          <a:lstStyle/>
          <a:p>
            <a:fld id="{39A98B9E-B7B8-443D-8FDB-119BBD0632F3}" type="slidenum">
              <a:rPr lang="de-DE" smtClean="0"/>
              <a:t>14</a:t>
            </a:fld>
            <a:endParaRPr lang="de-DE"/>
          </a:p>
        </p:txBody>
      </p:sp>
    </p:spTree>
    <p:extLst>
      <p:ext uri="{BB962C8B-B14F-4D97-AF65-F5344CB8AC3E}">
        <p14:creationId xmlns:p14="http://schemas.microsoft.com/office/powerpoint/2010/main" val="709421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67544" y="548680"/>
            <a:ext cx="8229600" cy="990600"/>
          </a:xfrm>
        </p:spPr>
        <p:txBody>
          <a:bodyPr/>
          <a:lstStyle/>
          <a:p>
            <a:pPr algn="ctr"/>
            <a:r>
              <a:rPr lang="de-DE" b="1" u="sng" dirty="0" smtClean="0">
                <a:solidFill>
                  <a:schemeClr val="accent5">
                    <a:lumMod val="50000"/>
                  </a:schemeClr>
                </a:solidFill>
              </a:rPr>
              <a:t>Abteilung 2</a:t>
            </a:r>
            <a:r>
              <a:rPr lang="de-DE" b="1" dirty="0" smtClean="0">
                <a:solidFill>
                  <a:schemeClr val="accent5">
                    <a:lumMod val="50000"/>
                  </a:schemeClr>
                </a:solidFill>
              </a:rPr>
              <a:t>:  Häsin (0,1)</a:t>
            </a:r>
            <a:endParaRPr lang="de-DE" b="1" dirty="0">
              <a:solidFill>
                <a:schemeClr val="accent5">
                  <a:lumMod val="50000"/>
                </a:schemeClr>
              </a:solidFill>
            </a:endParaRPr>
          </a:p>
        </p:txBody>
      </p:sp>
      <p:sp>
        <p:nvSpPr>
          <p:cNvPr id="8" name="Inhaltsplatzhalter 7"/>
          <p:cNvSpPr>
            <a:spLocks noGrp="1"/>
          </p:cNvSpPr>
          <p:nvPr>
            <p:ph sz="half" idx="1"/>
          </p:nvPr>
        </p:nvSpPr>
        <p:spPr>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0" indent="0">
              <a:buNone/>
            </a:pPr>
            <a:r>
              <a:rPr lang="de-DE" b="1" u="sng" dirty="0" smtClean="0"/>
              <a:t>Tabellarische Eintragungen über:</a:t>
            </a:r>
          </a:p>
          <a:p>
            <a:r>
              <a:rPr lang="de-DE" dirty="0" smtClean="0"/>
              <a:t>Rasse und </a:t>
            </a:r>
            <a:r>
              <a:rPr lang="de-DE" dirty="0" err="1" smtClean="0"/>
              <a:t>Täto</a:t>
            </a:r>
            <a:r>
              <a:rPr lang="de-DE" dirty="0" smtClean="0"/>
              <a:t>,</a:t>
            </a:r>
          </a:p>
          <a:p>
            <a:pPr>
              <a:buFont typeface="Wingdings" pitchFamily="2" charset="2"/>
              <a:buChar char="§"/>
            </a:pPr>
            <a:r>
              <a:rPr lang="de-DE" dirty="0" smtClean="0"/>
              <a:t>Ausstellungsergebnisse,</a:t>
            </a:r>
          </a:p>
          <a:p>
            <a:pPr>
              <a:buFont typeface="Wingdings" pitchFamily="2" charset="2"/>
              <a:buChar char="§"/>
            </a:pPr>
            <a:r>
              <a:rPr lang="de-DE" dirty="0" smtClean="0"/>
              <a:t>Gewichte und Zustand der Häsin, </a:t>
            </a:r>
          </a:p>
          <a:p>
            <a:pPr>
              <a:buFont typeface="Wingdings" pitchFamily="2" charset="2"/>
              <a:buChar char="§"/>
            </a:pPr>
            <a:r>
              <a:rPr lang="de-DE" dirty="0" smtClean="0"/>
              <a:t>Würfe der Häsin,</a:t>
            </a:r>
          </a:p>
          <a:p>
            <a:pPr>
              <a:buFont typeface="Wingdings" pitchFamily="2" charset="2"/>
              <a:buChar char="§"/>
            </a:pPr>
            <a:r>
              <a:rPr lang="de-DE" dirty="0" smtClean="0"/>
              <a:t>Entwicklung der Würfe,</a:t>
            </a:r>
          </a:p>
          <a:p>
            <a:pPr>
              <a:buFont typeface="Wingdings" pitchFamily="2" charset="2"/>
              <a:buChar char="§"/>
            </a:pPr>
            <a:r>
              <a:rPr lang="de-DE" dirty="0" smtClean="0"/>
              <a:t>Tätowierung der </a:t>
            </a:r>
            <a:r>
              <a:rPr lang="de-DE" dirty="0" err="1" smtClean="0"/>
              <a:t>Jgt</a:t>
            </a:r>
            <a:r>
              <a:rPr lang="de-DE" dirty="0" smtClean="0"/>
              <a:t>.,</a:t>
            </a:r>
          </a:p>
          <a:p>
            <a:r>
              <a:rPr lang="de-DE" dirty="0" smtClean="0"/>
              <a:t>Bemerkungen und erkannte Fehler der Häsin.</a:t>
            </a:r>
            <a:endParaRPr lang="de-DE" dirty="0"/>
          </a:p>
        </p:txBody>
      </p:sp>
      <p:sp>
        <p:nvSpPr>
          <p:cNvPr id="9" name="Inhaltsplatzhalter 8"/>
          <p:cNvSpPr>
            <a:spLocks noGrp="1"/>
          </p:cNvSpPr>
          <p:nvPr>
            <p:ph sz="half" idx="2"/>
          </p:nvPr>
        </p:nvSpPr>
        <p:spPr>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de-DE" dirty="0" smtClean="0"/>
              <a:t>Abstammung, väterlicherseits</a:t>
            </a:r>
          </a:p>
          <a:p>
            <a:pPr marL="0" indent="0">
              <a:buNone/>
            </a:pPr>
            <a:endParaRPr lang="de-DE" dirty="0" smtClean="0"/>
          </a:p>
          <a:p>
            <a:pPr marL="0" indent="0">
              <a:buNone/>
            </a:pPr>
            <a:endParaRPr lang="de-DE" sz="3900" dirty="0" smtClean="0"/>
          </a:p>
          <a:p>
            <a:pPr marL="0" indent="0">
              <a:buNone/>
            </a:pPr>
            <a:endParaRPr lang="de-DE" dirty="0" smtClean="0"/>
          </a:p>
          <a:p>
            <a:pPr marL="0" indent="0">
              <a:buNone/>
            </a:pPr>
            <a:r>
              <a:rPr lang="de-DE" dirty="0" smtClean="0"/>
              <a:t>____________________</a:t>
            </a:r>
            <a:endParaRPr lang="de-DE" dirty="0"/>
          </a:p>
          <a:p>
            <a:r>
              <a:rPr lang="de-DE" dirty="0" smtClean="0"/>
              <a:t>Abstammung, mütterlicherseits</a:t>
            </a:r>
            <a:endParaRPr lang="de-DE" dirty="0"/>
          </a:p>
        </p:txBody>
      </p:sp>
      <p:sp>
        <p:nvSpPr>
          <p:cNvPr id="4" name="Datumsplatzhalter 3"/>
          <p:cNvSpPr>
            <a:spLocks noGrp="1"/>
          </p:cNvSpPr>
          <p:nvPr>
            <p:ph type="dt" sz="half" idx="10"/>
          </p:nvPr>
        </p:nvSpPr>
        <p:spPr/>
        <p:txBody>
          <a:bodyPr/>
          <a:lstStyle/>
          <a:p>
            <a:fld id="{1A9D33ED-EA70-4979-B7E1-4485AE26A077}"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15</a:t>
            </a:fld>
            <a:endParaRPr lang="de-DE"/>
          </a:p>
        </p:txBody>
      </p:sp>
    </p:spTree>
    <p:extLst>
      <p:ext uri="{BB962C8B-B14F-4D97-AF65-F5344CB8AC3E}">
        <p14:creationId xmlns:p14="http://schemas.microsoft.com/office/powerpoint/2010/main" val="1237130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solidFill>
                  <a:schemeClr val="tx1"/>
                </a:solidFill>
              </a:rPr>
              <a:t>&gt;&gt; Erfassung der Jungtiere eines Zuchtjahres</a:t>
            </a:r>
            <a:endParaRPr lang="de-DE" sz="3600" b="1" dirty="0">
              <a:solidFill>
                <a:schemeClr val="tx1"/>
              </a:solidFill>
            </a:endParaRPr>
          </a:p>
        </p:txBody>
      </p:sp>
      <p:sp>
        <p:nvSpPr>
          <p:cNvPr id="3" name="Inhaltsplatzhalter 2"/>
          <p:cNvSpPr>
            <a:spLocks noGrp="1"/>
          </p:cNvSpPr>
          <p:nvPr>
            <p:ph idx="1"/>
          </p:nvPr>
        </p:nvSpPr>
        <p:spPr/>
        <p:txBody>
          <a:bodyPr>
            <a:normAutofit/>
          </a:bodyPr>
          <a:lstStyle/>
          <a:p>
            <a:r>
              <a:rPr lang="de-DE" dirty="0" smtClean="0"/>
              <a:t>In der </a:t>
            </a:r>
            <a:r>
              <a:rPr lang="de-DE" b="1" dirty="0" smtClean="0"/>
              <a:t>3. Abteilung </a:t>
            </a:r>
            <a:r>
              <a:rPr lang="de-DE" dirty="0" smtClean="0"/>
              <a:t>des Einzelzuchtbuches werden alle von der Mutterhäsin abgesetzten und gekennzeichneten </a:t>
            </a:r>
            <a:r>
              <a:rPr lang="de-DE" b="1" dirty="0" smtClean="0"/>
              <a:t>Jungtiere</a:t>
            </a:r>
            <a:r>
              <a:rPr lang="de-DE" dirty="0" smtClean="0"/>
              <a:t> fortlaufend (wurfweise) eingetragen.</a:t>
            </a:r>
          </a:p>
          <a:p>
            <a:r>
              <a:rPr lang="de-DE" dirty="0"/>
              <a:t>Alle Rubriken im </a:t>
            </a:r>
            <a:r>
              <a:rPr lang="de-DE" b="1" dirty="0"/>
              <a:t>Jungtierverzeichnis</a:t>
            </a:r>
            <a:r>
              <a:rPr lang="de-DE" dirty="0"/>
              <a:t> sind </a:t>
            </a:r>
            <a:r>
              <a:rPr lang="de-DE" dirty="0" smtClean="0"/>
              <a:t>(zeilenweise) </a:t>
            </a:r>
            <a:r>
              <a:rPr lang="de-DE" dirty="0"/>
              <a:t>gewissenhaft auszufüllen, nur dann ist es möglich, eine lückenlose Übersicht über die Entwicklung und Veranlagung der Tiere zu erhalten</a:t>
            </a:r>
            <a:r>
              <a:rPr lang="de-DE" dirty="0" smtClean="0"/>
              <a:t>.</a:t>
            </a:r>
          </a:p>
          <a:p>
            <a:r>
              <a:rPr lang="de-DE" dirty="0" smtClean="0"/>
              <a:t>Für die Jungtiere, die vom Züchter später zur Zucht eingestellt werden, ist je nach Geschlecht in der Abteilung 1 oder 2 eine gesonderte Doppelseite einzurichten und alle erforderlichen Eintragungen vorzunehmen.</a:t>
            </a:r>
          </a:p>
        </p:txBody>
      </p:sp>
      <p:sp>
        <p:nvSpPr>
          <p:cNvPr id="4" name="Datumsplatzhalter 3"/>
          <p:cNvSpPr>
            <a:spLocks noGrp="1"/>
          </p:cNvSpPr>
          <p:nvPr>
            <p:ph type="dt" sz="half" idx="10"/>
          </p:nvPr>
        </p:nvSpPr>
        <p:spPr/>
        <p:txBody>
          <a:bodyPr/>
          <a:lstStyle/>
          <a:p>
            <a:fld id="{1F50D682-5633-47D3-9124-48180DFEC344}"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16</a:t>
            </a:fld>
            <a:endParaRPr lang="de-DE"/>
          </a:p>
        </p:txBody>
      </p:sp>
    </p:spTree>
    <p:extLst>
      <p:ext uri="{BB962C8B-B14F-4D97-AF65-F5344CB8AC3E}">
        <p14:creationId xmlns:p14="http://schemas.microsoft.com/office/powerpoint/2010/main" val="11392523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33400"/>
            <a:ext cx="8229600" cy="1455440"/>
          </a:xfrm>
        </p:spPr>
        <p:txBody>
          <a:bodyPr>
            <a:normAutofit fontScale="90000"/>
          </a:bodyPr>
          <a:lstStyle/>
          <a:p>
            <a:pPr algn="ctr"/>
            <a:r>
              <a:rPr lang="de-DE" b="1" dirty="0" smtClean="0"/>
              <a:t> </a:t>
            </a:r>
            <a:r>
              <a:rPr lang="de-DE" b="1" u="sng" dirty="0" smtClean="0">
                <a:solidFill>
                  <a:schemeClr val="accent5">
                    <a:lumMod val="50000"/>
                  </a:schemeClr>
                </a:solidFill>
              </a:rPr>
              <a:t>Abteilung 3</a:t>
            </a:r>
            <a:r>
              <a:rPr lang="de-DE" b="1" dirty="0" smtClean="0">
                <a:solidFill>
                  <a:schemeClr val="accent5">
                    <a:lumMod val="50000"/>
                  </a:schemeClr>
                </a:solidFill>
              </a:rPr>
              <a:t>:  </a:t>
            </a:r>
            <a:r>
              <a:rPr lang="de-DE" b="1" dirty="0" smtClean="0">
                <a:solidFill>
                  <a:schemeClr val="accent5">
                    <a:lumMod val="50000"/>
                  </a:schemeClr>
                </a:solidFill>
              </a:rPr>
              <a:t>Jungtierverzeichnis</a:t>
            </a:r>
            <a:br>
              <a:rPr lang="de-DE" b="1" dirty="0" smtClean="0">
                <a:solidFill>
                  <a:schemeClr val="accent5">
                    <a:lumMod val="50000"/>
                  </a:schemeClr>
                </a:solidFill>
              </a:rPr>
            </a:br>
            <a:r>
              <a:rPr lang="de-DE" b="1" dirty="0" smtClean="0">
                <a:solidFill>
                  <a:schemeClr val="accent5">
                    <a:lumMod val="50000"/>
                  </a:schemeClr>
                </a:solidFill>
              </a:rPr>
              <a:t/>
            </a:r>
            <a:br>
              <a:rPr lang="de-DE" b="1" dirty="0" smtClean="0">
                <a:solidFill>
                  <a:schemeClr val="accent5">
                    <a:lumMod val="50000"/>
                  </a:schemeClr>
                </a:solidFill>
              </a:rPr>
            </a:br>
            <a:r>
              <a:rPr lang="de-DE" sz="2800" b="1" u="sng" dirty="0" smtClean="0">
                <a:solidFill>
                  <a:schemeClr val="bg2">
                    <a:lumMod val="50000"/>
                  </a:schemeClr>
                </a:solidFill>
              </a:rPr>
              <a:t>Rasse</a:t>
            </a:r>
            <a:r>
              <a:rPr lang="de-DE" sz="2800" b="1" dirty="0" smtClean="0">
                <a:solidFill>
                  <a:schemeClr val="bg2">
                    <a:lumMod val="50000"/>
                  </a:schemeClr>
                </a:solidFill>
              </a:rPr>
              <a:t>:                              </a:t>
            </a:r>
            <a:r>
              <a:rPr lang="de-DE" sz="2800" b="1" u="sng" dirty="0" smtClean="0">
                <a:solidFill>
                  <a:schemeClr val="bg2">
                    <a:lumMod val="50000"/>
                  </a:schemeClr>
                </a:solidFill>
              </a:rPr>
              <a:t>Zuchtjahr</a:t>
            </a:r>
            <a:r>
              <a:rPr lang="de-DE" sz="2800" b="1" dirty="0" smtClean="0">
                <a:solidFill>
                  <a:schemeClr val="bg2">
                    <a:lumMod val="50000"/>
                  </a:schemeClr>
                </a:solidFill>
              </a:rPr>
              <a:t>:</a:t>
            </a:r>
            <a:endParaRPr lang="de-DE" sz="2800" b="1" dirty="0">
              <a:solidFill>
                <a:schemeClr val="bg2">
                  <a:lumMod val="50000"/>
                </a:schemeClr>
              </a:solidFill>
            </a:endParaRPr>
          </a:p>
        </p:txBody>
      </p:sp>
      <p:sp>
        <p:nvSpPr>
          <p:cNvPr id="3" name="Inhaltsplatzhalter 2"/>
          <p:cNvSpPr>
            <a:spLocks noGrp="1"/>
          </p:cNvSpPr>
          <p:nvPr>
            <p:ph idx="1"/>
          </p:nvPr>
        </p:nvSpPr>
        <p:spPr>
          <a:xfrm>
            <a:off x="1115616" y="2132856"/>
            <a:ext cx="6912768" cy="4392488"/>
          </a:xfrm>
          <a:solidFill>
            <a:srgbClr val="00B050"/>
          </a:solidFill>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de-DE" b="1" u="sng" dirty="0" smtClean="0"/>
              <a:t>Für jedes Jungtier  können (zeilenweise) folgende Eintragungen vorgesehen werden: </a:t>
            </a:r>
            <a:endParaRPr lang="de-DE" dirty="0"/>
          </a:p>
          <a:p>
            <a:r>
              <a:rPr lang="de-DE" sz="2800" dirty="0" smtClean="0"/>
              <a:t>Kennzeichnung </a:t>
            </a:r>
            <a:r>
              <a:rPr lang="de-DE" sz="2800" dirty="0" smtClean="0"/>
              <a:t>des Jungtieres,</a:t>
            </a:r>
          </a:p>
          <a:p>
            <a:r>
              <a:rPr lang="de-DE" sz="2800" dirty="0" smtClean="0"/>
              <a:t>Geschlecht,</a:t>
            </a:r>
          </a:p>
          <a:p>
            <a:r>
              <a:rPr lang="de-DE" sz="2800" dirty="0" smtClean="0"/>
              <a:t>Geburtstag,</a:t>
            </a:r>
          </a:p>
          <a:p>
            <a:r>
              <a:rPr lang="de-DE" sz="2800" dirty="0" smtClean="0"/>
              <a:t>Abstammung (Vater/Mutter),</a:t>
            </a:r>
          </a:p>
          <a:p>
            <a:r>
              <a:rPr lang="de-DE" sz="2800" dirty="0" smtClean="0"/>
              <a:t>Monatsgewichte,</a:t>
            </a:r>
          </a:p>
          <a:p>
            <a:r>
              <a:rPr lang="de-DE" sz="2800" dirty="0" smtClean="0"/>
              <a:t>Bewertungen auf Jungtierschauen,</a:t>
            </a:r>
          </a:p>
          <a:p>
            <a:r>
              <a:rPr lang="de-DE" sz="2800" dirty="0" smtClean="0"/>
              <a:t>Bemerkungen (Verbleib der Jungtiere).</a:t>
            </a:r>
            <a:endParaRPr lang="de-DE" sz="2800" dirty="0"/>
          </a:p>
        </p:txBody>
      </p:sp>
      <p:sp>
        <p:nvSpPr>
          <p:cNvPr id="4" name="Datumsplatzhalter 3"/>
          <p:cNvSpPr>
            <a:spLocks noGrp="1"/>
          </p:cNvSpPr>
          <p:nvPr>
            <p:ph type="dt" sz="half" idx="10"/>
          </p:nvPr>
        </p:nvSpPr>
        <p:spPr/>
        <p:txBody>
          <a:bodyPr/>
          <a:lstStyle/>
          <a:p>
            <a:fld id="{C248C819-D938-4428-86ED-0CCD1D59F01B}"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17</a:t>
            </a:fld>
            <a:endParaRPr lang="de-DE"/>
          </a:p>
        </p:txBody>
      </p:sp>
    </p:spTree>
    <p:extLst>
      <p:ext uri="{BB962C8B-B14F-4D97-AF65-F5344CB8AC3E}">
        <p14:creationId xmlns:p14="http://schemas.microsoft.com/office/powerpoint/2010/main" val="40495194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404664"/>
            <a:ext cx="8784976" cy="1671464"/>
          </a:xfrm>
        </p:spPr>
        <p:txBody>
          <a:bodyPr>
            <a:normAutofit fontScale="90000"/>
          </a:bodyPr>
          <a:lstStyle/>
          <a:p>
            <a:r>
              <a:rPr lang="de-DE" sz="3100" b="1" dirty="0" smtClean="0">
                <a:solidFill>
                  <a:schemeClr val="tx1"/>
                </a:solidFill>
              </a:rPr>
              <a:t>&gt;&gt; </a:t>
            </a:r>
            <a:r>
              <a:rPr lang="de-DE" sz="3100" b="1" u="sng" dirty="0" smtClean="0">
                <a:solidFill>
                  <a:schemeClr val="tx1"/>
                </a:solidFill>
              </a:rPr>
              <a:t>Beispiel</a:t>
            </a:r>
            <a:r>
              <a:rPr lang="de-DE" sz="3100" b="1" dirty="0" smtClean="0">
                <a:solidFill>
                  <a:schemeClr val="tx1"/>
                </a:solidFill>
              </a:rPr>
              <a:t>: Jungtierverzeichnis    </a:t>
            </a:r>
            <a:r>
              <a:rPr lang="de-DE" sz="2700" b="1" dirty="0" smtClean="0">
                <a:solidFill>
                  <a:srgbClr val="FF0000"/>
                </a:solidFill>
              </a:rPr>
              <a:t>(Einzelzuchtbuch</a:t>
            </a:r>
            <a:r>
              <a:rPr lang="de-DE" sz="2700" b="1" dirty="0">
                <a:solidFill>
                  <a:srgbClr val="FF0000"/>
                </a:solidFill>
              </a:rPr>
              <a:t>)</a:t>
            </a:r>
            <a:r>
              <a:rPr lang="de-DE" b="1" dirty="0">
                <a:solidFill>
                  <a:srgbClr val="FF0000"/>
                </a:solidFill>
              </a:rPr>
              <a:t/>
            </a:r>
            <a:br>
              <a:rPr lang="de-DE" b="1" dirty="0">
                <a:solidFill>
                  <a:srgbClr val="FF0000"/>
                </a:solidFill>
              </a:rPr>
            </a:br>
            <a:r>
              <a:rPr lang="de-DE" b="1" dirty="0" smtClean="0">
                <a:solidFill>
                  <a:srgbClr val="FF0000"/>
                </a:solidFill>
              </a:rPr>
              <a:t>	</a:t>
            </a:r>
            <a:r>
              <a:rPr lang="de-DE" sz="3100" b="1" dirty="0" smtClean="0">
                <a:solidFill>
                  <a:schemeClr val="tx1"/>
                </a:solidFill>
              </a:rPr>
              <a:t>K 1000   Hasenhausen   </a:t>
            </a:r>
            <a:r>
              <a:rPr lang="de-DE" sz="4400" b="1" dirty="0" smtClean="0">
                <a:solidFill>
                  <a:srgbClr val="FF0000"/>
                </a:solidFill>
              </a:rPr>
              <a:t/>
            </a:r>
            <a:br>
              <a:rPr lang="de-DE" sz="4400" b="1" dirty="0" smtClean="0">
                <a:solidFill>
                  <a:srgbClr val="FF0000"/>
                </a:solidFill>
              </a:rPr>
            </a:br>
            <a:r>
              <a:rPr lang="de-DE" sz="1200" b="1" dirty="0"/>
              <a:t> </a:t>
            </a:r>
            <a:r>
              <a:rPr lang="de-DE" sz="1200" b="1" dirty="0" smtClean="0"/>
              <a:t>     </a:t>
            </a:r>
            <a:r>
              <a:rPr lang="de-DE" sz="3100" u="sng" dirty="0" smtClean="0"/>
              <a:t>Rasse</a:t>
            </a:r>
            <a:r>
              <a:rPr lang="de-DE" sz="3100" dirty="0" smtClean="0"/>
              <a:t>:  Alaska        </a:t>
            </a:r>
            <a:r>
              <a:rPr lang="de-DE" sz="3100" u="sng" dirty="0" smtClean="0"/>
              <a:t>Zuchtjahr</a:t>
            </a:r>
            <a:r>
              <a:rPr lang="de-DE" sz="3100" dirty="0" smtClean="0"/>
              <a:t>:  2011       </a:t>
            </a:r>
            <a:r>
              <a:rPr lang="de-DE" sz="3100" u="sng" dirty="0"/>
              <a:t>Züchter</a:t>
            </a:r>
            <a:r>
              <a:rPr lang="de-DE" sz="3100" dirty="0"/>
              <a:t>: Schulze</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533695920"/>
              </p:ext>
            </p:extLst>
          </p:nvPr>
        </p:nvGraphicFramePr>
        <p:xfrm>
          <a:off x="107505" y="2204864"/>
          <a:ext cx="8928991" cy="4238694"/>
        </p:xfrm>
        <a:graphic>
          <a:graphicData uri="http://schemas.openxmlformats.org/drawingml/2006/table">
            <a:tbl>
              <a:tblPr firstRow="1" bandRow="1">
                <a:tableStyleId>{5C22544A-7EE6-4342-B048-85BDC9FD1C3A}</a:tableStyleId>
              </a:tblPr>
              <a:tblGrid>
                <a:gridCol w="1368151"/>
                <a:gridCol w="911276"/>
                <a:gridCol w="1464988"/>
                <a:gridCol w="1409073"/>
                <a:gridCol w="1258501"/>
                <a:gridCol w="1004834"/>
                <a:gridCol w="1512168"/>
              </a:tblGrid>
              <a:tr h="772171">
                <a:tc>
                  <a:txBody>
                    <a:bodyPr/>
                    <a:lstStyle/>
                    <a:p>
                      <a:r>
                        <a:rPr lang="de-DE" dirty="0" smtClean="0"/>
                        <a:t>Kenn-zeichnung</a:t>
                      </a:r>
                    </a:p>
                    <a:p>
                      <a:r>
                        <a:rPr lang="de-DE" dirty="0" smtClean="0">
                          <a:solidFill>
                            <a:schemeClr val="tx1"/>
                          </a:solidFill>
                        </a:rPr>
                        <a:t>K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1,0/0,1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Geburtstag</a:t>
                      </a:r>
                    </a:p>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err="1" smtClean="0"/>
                        <a:t>Abstam-mung</a:t>
                      </a:r>
                      <a:endParaRPr lang="de-DE" dirty="0" smtClean="0"/>
                    </a:p>
                    <a:p>
                      <a:r>
                        <a:rPr lang="de-DE" dirty="0" smtClean="0">
                          <a:solidFill>
                            <a:schemeClr val="tx1"/>
                          </a:solidFill>
                        </a:rPr>
                        <a:t>K 1000</a:t>
                      </a:r>
                      <a:endParaRPr lang="de-D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Monats-gewichte</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err="1" smtClean="0"/>
                        <a:t>Bewer-tung</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Bemerkung</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7369">
                <a:tc>
                  <a:txBody>
                    <a:bodyPr/>
                    <a:lstStyle/>
                    <a:p>
                      <a:r>
                        <a:rPr lang="de-DE" dirty="0" smtClean="0"/>
                        <a:t>2.1.1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1,0</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14.2.11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1.0.11</a:t>
                      </a:r>
                    </a:p>
                    <a:p>
                      <a:r>
                        <a:rPr lang="de-DE" dirty="0" smtClean="0"/>
                        <a:t>I 23 -2.0.26</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g 6/2</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err="1" smtClean="0"/>
                        <a:t>etw</a:t>
                      </a:r>
                      <a:r>
                        <a:rPr lang="de-DE" dirty="0" smtClean="0"/>
                        <a:t>. eckig!</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7369">
                <a:tc>
                  <a:txBody>
                    <a:bodyPr/>
                    <a:lstStyle/>
                    <a:p>
                      <a:r>
                        <a:rPr lang="de-DE" dirty="0" smtClean="0"/>
                        <a:t>2.1.2</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1,0</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14.2.11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err="1" smtClean="0"/>
                        <a:t>sg</a:t>
                      </a:r>
                      <a:r>
                        <a:rPr lang="de-DE" dirty="0" smtClean="0"/>
                        <a:t> 8/4</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err="1" smtClean="0"/>
                        <a:t>sg</a:t>
                      </a:r>
                      <a:r>
                        <a:rPr lang="de-DE" dirty="0" smtClean="0"/>
                        <a:t> Form</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7369">
                <a:tc>
                  <a:txBody>
                    <a:bodyPr/>
                    <a:lstStyle/>
                    <a:p>
                      <a:r>
                        <a:rPr lang="de-DE" dirty="0" smtClean="0"/>
                        <a:t>2.1.3</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1,0</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14.2.11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err="1" smtClean="0"/>
                        <a:t>sg</a:t>
                      </a:r>
                      <a:r>
                        <a:rPr lang="de-DE" dirty="0" smtClean="0"/>
                        <a:t> 8/3</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verkauft </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7369">
                <a:tc>
                  <a:txBody>
                    <a:bodyPr/>
                    <a:lstStyle/>
                    <a:p>
                      <a:r>
                        <a:rPr lang="de-DE" dirty="0" smtClean="0"/>
                        <a:t>2.1.4</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0,1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14.2.11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err="1" smtClean="0"/>
                        <a:t>sg</a:t>
                      </a:r>
                      <a:r>
                        <a:rPr lang="de-DE" dirty="0" smtClean="0"/>
                        <a:t> 8/5</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err="1" smtClean="0"/>
                        <a:t>sg</a:t>
                      </a:r>
                      <a:r>
                        <a:rPr lang="de-DE" dirty="0" smtClean="0"/>
                        <a:t> Form</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7369">
                <a:tc>
                  <a:txBody>
                    <a:bodyPr/>
                    <a:lstStyle/>
                    <a:p>
                      <a:r>
                        <a:rPr lang="de-DE" dirty="0" smtClean="0"/>
                        <a:t>2.1.5</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0,1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14.2.11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err="1" smtClean="0"/>
                        <a:t>sg</a:t>
                      </a:r>
                      <a:r>
                        <a:rPr lang="de-DE" dirty="0" smtClean="0"/>
                        <a:t> 8/3</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err="1" smtClean="0"/>
                        <a:t>sg</a:t>
                      </a:r>
                      <a:r>
                        <a:rPr lang="de-DE" dirty="0" smtClean="0"/>
                        <a:t> Fell</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7369">
                <a:tc>
                  <a:txBody>
                    <a:bodyPr/>
                    <a:lstStyle/>
                    <a:p>
                      <a:r>
                        <a:rPr lang="de-DE" dirty="0" smtClean="0"/>
                        <a:t>2.1.6</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0,1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14.2.11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err="1" smtClean="0"/>
                        <a:t>n.b</a:t>
                      </a:r>
                      <a:r>
                        <a:rPr lang="de-DE" dirty="0" smtClean="0"/>
                        <a:t>.</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Augenfehler</a:t>
                      </a:r>
                      <a:r>
                        <a:rPr lang="de-DE" baseline="0" dirty="0" smtClean="0"/>
                        <a:t>!</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7369">
                <a:tc>
                  <a:txBody>
                    <a:bodyPr/>
                    <a:lstStyle/>
                    <a:p>
                      <a:r>
                        <a:rPr lang="de-DE" dirty="0" smtClean="0"/>
                        <a:t>2.1.7</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0,1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14.2.11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baseline="0" dirty="0" smtClean="0"/>
                        <a:t>g 6/2</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Datumsplatzhalter 2"/>
          <p:cNvSpPr>
            <a:spLocks noGrp="1"/>
          </p:cNvSpPr>
          <p:nvPr>
            <p:ph type="dt" sz="half" idx="10"/>
          </p:nvPr>
        </p:nvSpPr>
        <p:spPr/>
        <p:txBody>
          <a:bodyPr/>
          <a:lstStyle/>
          <a:p>
            <a:fld id="{FB1AE249-D612-4ACB-8686-21BF94D44A47}"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18</a:t>
            </a:fld>
            <a:endParaRPr lang="de-DE"/>
          </a:p>
        </p:txBody>
      </p:sp>
    </p:spTree>
    <p:extLst>
      <p:ext uri="{BB962C8B-B14F-4D97-AF65-F5344CB8AC3E}">
        <p14:creationId xmlns:p14="http://schemas.microsoft.com/office/powerpoint/2010/main" val="18512374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b="1" dirty="0" smtClean="0">
                <a:solidFill>
                  <a:schemeClr val="tx1"/>
                </a:solidFill>
              </a:rPr>
              <a:t>&gt;&gt; Stallkarten</a:t>
            </a:r>
            <a:endParaRPr lang="de-DE" b="1" dirty="0">
              <a:solidFill>
                <a:schemeClr val="tx1"/>
              </a:solidFill>
            </a:endParaRPr>
          </a:p>
        </p:txBody>
      </p:sp>
      <p:sp>
        <p:nvSpPr>
          <p:cNvPr id="3" name="Inhaltsplatzhalter 2"/>
          <p:cNvSpPr>
            <a:spLocks noGrp="1"/>
          </p:cNvSpPr>
          <p:nvPr>
            <p:ph idx="1"/>
          </p:nvPr>
        </p:nvSpPr>
        <p:spPr>
          <a:xfrm>
            <a:off x="395536" y="1600200"/>
            <a:ext cx="8640960" cy="4876800"/>
          </a:xfrm>
        </p:spPr>
        <p:txBody>
          <a:bodyPr/>
          <a:lstStyle/>
          <a:p>
            <a:r>
              <a:rPr lang="de-DE" dirty="0" smtClean="0"/>
              <a:t>Es wird nicht jedem Züchter möglich sein, das </a:t>
            </a:r>
            <a:r>
              <a:rPr lang="de-DE" b="1" dirty="0" smtClean="0"/>
              <a:t>Einzelzuchtbuch</a:t>
            </a:r>
            <a:r>
              <a:rPr lang="de-DE" dirty="0" smtClean="0"/>
              <a:t> im Stall direkt aufzubewahren und die Eintragung an Ort und Stelle vorzunehmen.</a:t>
            </a:r>
          </a:p>
          <a:p>
            <a:r>
              <a:rPr lang="de-DE" dirty="0" smtClean="0"/>
              <a:t>Es empfiehlt sich daher, die erforderlichen Eintragungen auf sog. </a:t>
            </a:r>
            <a:r>
              <a:rPr lang="de-DE" b="1" dirty="0" smtClean="0"/>
              <a:t>Stallkarten</a:t>
            </a:r>
            <a:r>
              <a:rPr lang="de-DE" dirty="0" smtClean="0"/>
              <a:t> vorzunehmen. Diese Stallkarten können an jedem Stall angebracht werden. Sie sind über den Fach-handel zu beziehen. Für eine sorgfältige Übertragung der Aufzeichnungen muss der Züchter selbst sorgen.</a:t>
            </a:r>
          </a:p>
          <a:p>
            <a:endParaRPr lang="de-DE" dirty="0"/>
          </a:p>
          <a:p>
            <a:r>
              <a:rPr lang="de-DE" dirty="0" smtClean="0"/>
              <a:t>Für Angorakaninchen sind besondere Zuchtbuchvordrucke zu verwenden!</a:t>
            </a:r>
            <a:endParaRPr lang="de-DE" dirty="0"/>
          </a:p>
        </p:txBody>
      </p:sp>
      <p:sp>
        <p:nvSpPr>
          <p:cNvPr id="4" name="Datumsplatzhalter 3"/>
          <p:cNvSpPr>
            <a:spLocks noGrp="1"/>
          </p:cNvSpPr>
          <p:nvPr>
            <p:ph type="dt" sz="half" idx="10"/>
          </p:nvPr>
        </p:nvSpPr>
        <p:spPr/>
        <p:txBody>
          <a:bodyPr/>
          <a:lstStyle/>
          <a:p>
            <a:fld id="{8733548A-EB6B-4885-90F1-DBE4E2F1B0F1}"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19</a:t>
            </a:fld>
            <a:endParaRPr lang="de-DE"/>
          </a:p>
        </p:txBody>
      </p:sp>
    </p:spTree>
    <p:extLst>
      <p:ext uri="{BB962C8B-B14F-4D97-AF65-F5344CB8AC3E}">
        <p14:creationId xmlns:p14="http://schemas.microsoft.com/office/powerpoint/2010/main" val="3559492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b="1" dirty="0" smtClean="0">
                <a:solidFill>
                  <a:srgbClr val="FF0000"/>
                </a:solidFill>
              </a:rPr>
              <a:t>Inhaltsverzeichnis</a:t>
            </a:r>
            <a:endParaRPr lang="de-DE" b="1" dirty="0">
              <a:solidFill>
                <a:srgbClr val="FF0000"/>
              </a:solidFill>
            </a:endParaRPr>
          </a:p>
        </p:txBody>
      </p:sp>
      <p:sp>
        <p:nvSpPr>
          <p:cNvPr id="3" name="Inhaltsplatzhalter 2"/>
          <p:cNvSpPr>
            <a:spLocks noGrp="1"/>
          </p:cNvSpPr>
          <p:nvPr>
            <p:ph idx="1"/>
          </p:nvPr>
        </p:nvSpPr>
        <p:spPr>
          <a:xfrm>
            <a:off x="457200" y="1556792"/>
            <a:ext cx="8229600" cy="5184576"/>
          </a:xfrm>
        </p:spPr>
        <p:txBody>
          <a:bodyPr>
            <a:normAutofit/>
          </a:bodyPr>
          <a:lstStyle/>
          <a:p>
            <a:pPr marL="457200" indent="-457200">
              <a:buFont typeface="+mj-lt"/>
              <a:buAutoNum type="arabicPeriod"/>
            </a:pPr>
            <a:r>
              <a:rPr lang="de-DE" sz="2800" dirty="0" smtClean="0"/>
              <a:t>Was versteht man unter Zucht?</a:t>
            </a:r>
          </a:p>
          <a:p>
            <a:pPr marL="457200" indent="-457200">
              <a:buFont typeface="+mj-lt"/>
              <a:buAutoNum type="arabicPeriod"/>
            </a:pPr>
            <a:r>
              <a:rPr lang="de-DE" sz="2800" dirty="0" smtClean="0"/>
              <a:t>Hintergründe der Zuchtbuchführung</a:t>
            </a:r>
          </a:p>
          <a:p>
            <a:pPr marL="457200" indent="-457200">
              <a:buFont typeface="+mj-lt"/>
              <a:buAutoNum type="arabicPeriod"/>
            </a:pPr>
            <a:r>
              <a:rPr lang="de-DE" sz="2800" dirty="0" smtClean="0"/>
              <a:t>Das Einzelzuchtbuch</a:t>
            </a:r>
          </a:p>
          <a:p>
            <a:pPr marL="457200" indent="-457200">
              <a:buFont typeface="+mj-lt"/>
              <a:buAutoNum type="arabicPeriod"/>
            </a:pPr>
            <a:r>
              <a:rPr lang="de-DE" sz="2800" dirty="0" smtClean="0"/>
              <a:t>Das Vereinszuchtbuch</a:t>
            </a:r>
            <a:endParaRPr lang="de-DE" sz="1600" dirty="0" smtClean="0"/>
          </a:p>
          <a:p>
            <a:pPr marL="457200" indent="-457200">
              <a:buFont typeface="+mj-lt"/>
              <a:buAutoNum type="arabicPeriod"/>
            </a:pPr>
            <a:r>
              <a:rPr lang="de-DE" sz="2800" dirty="0" smtClean="0"/>
              <a:t>Wichtige Bestimmungen für die Kennzeichnung der Tiere und zur Vereinszuchtbuchführung</a:t>
            </a:r>
          </a:p>
          <a:p>
            <a:pPr marL="457200" indent="-457200">
              <a:buFont typeface="+mj-lt"/>
              <a:buAutoNum type="arabicPeriod"/>
            </a:pPr>
            <a:r>
              <a:rPr lang="de-DE" sz="2800" dirty="0" smtClean="0"/>
              <a:t>„Statistische Meldebogen für den Tierbestand und die aufgezogenen Jungtiere“</a:t>
            </a:r>
          </a:p>
          <a:p>
            <a:pPr marL="457200" indent="-457200">
              <a:buFont typeface="+mj-lt"/>
              <a:buAutoNum type="arabicPeriod"/>
            </a:pPr>
            <a:r>
              <a:rPr lang="de-DE" sz="2800" dirty="0" smtClean="0"/>
              <a:t>Schlussbetrachtung und Fazit</a:t>
            </a:r>
          </a:p>
          <a:p>
            <a:pPr marL="457200" indent="-457200">
              <a:buFont typeface="+mj-lt"/>
              <a:buAutoNum type="arabicPeriod"/>
            </a:pPr>
            <a:r>
              <a:rPr lang="de-DE" sz="2800" dirty="0" smtClean="0"/>
              <a:t>Verwendete Literatur</a:t>
            </a:r>
          </a:p>
        </p:txBody>
      </p:sp>
      <p:sp>
        <p:nvSpPr>
          <p:cNvPr id="4" name="Datumsplatzhalter 3"/>
          <p:cNvSpPr>
            <a:spLocks noGrp="1"/>
          </p:cNvSpPr>
          <p:nvPr>
            <p:ph type="dt" sz="half" idx="10"/>
          </p:nvPr>
        </p:nvSpPr>
        <p:spPr/>
        <p:txBody>
          <a:bodyPr/>
          <a:lstStyle/>
          <a:p>
            <a:fld id="{F2742182-F2DC-4627-9C2E-DCD4AEF468AE}"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2</a:t>
            </a:fld>
            <a:endParaRPr lang="de-DE"/>
          </a:p>
        </p:txBody>
      </p:sp>
    </p:spTree>
    <p:extLst>
      <p:ext uri="{BB962C8B-B14F-4D97-AF65-F5344CB8AC3E}">
        <p14:creationId xmlns:p14="http://schemas.microsoft.com/office/powerpoint/2010/main" val="34858826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ctr"/>
            <a:r>
              <a:rPr lang="de-DE" sz="3600" b="1" dirty="0" smtClean="0">
                <a:solidFill>
                  <a:schemeClr val="accent5">
                    <a:lumMod val="50000"/>
                  </a:schemeClr>
                </a:solidFill>
              </a:rPr>
              <a:t>Schema einer Stallkarte </a:t>
            </a:r>
            <a:endParaRPr lang="de-DE" sz="3600" b="1" dirty="0">
              <a:solidFill>
                <a:schemeClr val="accent5">
                  <a:lumMod val="50000"/>
                </a:schemeClr>
              </a:solidFill>
            </a:endParaRPr>
          </a:p>
        </p:txBody>
      </p:sp>
      <p:sp>
        <p:nvSpPr>
          <p:cNvPr id="3" name="Inhaltsplatzhalter 2"/>
          <p:cNvSpPr>
            <a:spLocks noGrp="1"/>
          </p:cNvSpPr>
          <p:nvPr>
            <p:ph idx="1"/>
          </p:nvPr>
        </p:nvSpPr>
        <p:spPr>
          <a:xfrm>
            <a:off x="1043608" y="1772816"/>
            <a:ext cx="7128792" cy="4680520"/>
          </a:xfrm>
          <a:solidFill>
            <a:schemeClr val="accent2">
              <a:lumMod val="60000"/>
              <a:lumOff val="40000"/>
            </a:schemeClr>
          </a:solidFill>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de-DE" b="1" u="sng" dirty="0" smtClean="0"/>
              <a:t>Auf einer Stallkarte sind u.a. folgende Merkmale aufgelistet:</a:t>
            </a:r>
          </a:p>
          <a:p>
            <a:r>
              <a:rPr lang="de-DE" dirty="0" smtClean="0"/>
              <a:t>Rasse und Farbenschlag,</a:t>
            </a:r>
          </a:p>
          <a:p>
            <a:r>
              <a:rPr lang="de-DE" dirty="0" smtClean="0"/>
              <a:t>vollständige Kennzeichnung des Tieres,</a:t>
            </a:r>
          </a:p>
          <a:p>
            <a:r>
              <a:rPr lang="de-DE" dirty="0" smtClean="0"/>
              <a:t>Abstammung (Vater/Mutter),</a:t>
            </a:r>
          </a:p>
          <a:p>
            <a:r>
              <a:rPr lang="de-DE" dirty="0"/>
              <a:t>d</a:t>
            </a:r>
            <a:r>
              <a:rPr lang="de-DE" dirty="0" smtClean="0"/>
              <a:t>ie Gewichte des Tieres,</a:t>
            </a:r>
          </a:p>
          <a:p>
            <a:r>
              <a:rPr lang="de-DE" dirty="0"/>
              <a:t>b</a:t>
            </a:r>
            <a:r>
              <a:rPr lang="de-DE" dirty="0" smtClean="0"/>
              <a:t>ei </a:t>
            </a:r>
            <a:r>
              <a:rPr lang="de-DE" b="1" dirty="0" smtClean="0"/>
              <a:t>Rammlern</a:t>
            </a:r>
            <a:r>
              <a:rPr lang="de-DE" dirty="0" smtClean="0"/>
              <a:t> die Deckakte,</a:t>
            </a:r>
          </a:p>
          <a:p>
            <a:r>
              <a:rPr lang="de-DE" dirty="0"/>
              <a:t>b</a:t>
            </a:r>
            <a:r>
              <a:rPr lang="de-DE" dirty="0" smtClean="0"/>
              <a:t>ei </a:t>
            </a:r>
            <a:r>
              <a:rPr lang="de-DE" b="1" dirty="0" smtClean="0"/>
              <a:t>Häsinnen</a:t>
            </a:r>
            <a:r>
              <a:rPr lang="de-DE" dirty="0" smtClean="0"/>
              <a:t> das Deckdatum, der Wurftag und Zahl der aufgezogenen Jungtiere,</a:t>
            </a:r>
          </a:p>
          <a:p>
            <a:r>
              <a:rPr lang="de-DE" dirty="0" smtClean="0"/>
              <a:t>Bemerkungen zum jeweiligen Tier.</a:t>
            </a:r>
          </a:p>
          <a:p>
            <a:endParaRPr lang="de-DE" dirty="0"/>
          </a:p>
        </p:txBody>
      </p:sp>
      <p:sp>
        <p:nvSpPr>
          <p:cNvPr id="4" name="Datumsplatzhalter 3"/>
          <p:cNvSpPr>
            <a:spLocks noGrp="1"/>
          </p:cNvSpPr>
          <p:nvPr>
            <p:ph type="dt" sz="half" idx="10"/>
          </p:nvPr>
        </p:nvSpPr>
        <p:spPr/>
        <p:txBody>
          <a:bodyPr/>
          <a:lstStyle/>
          <a:p>
            <a:fld id="{6CF99AE4-A14F-4A40-9592-C072228C742D}"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20</a:t>
            </a:fld>
            <a:endParaRPr lang="de-DE"/>
          </a:p>
        </p:txBody>
      </p:sp>
    </p:spTree>
    <p:extLst>
      <p:ext uri="{BB962C8B-B14F-4D97-AF65-F5344CB8AC3E}">
        <p14:creationId xmlns:p14="http://schemas.microsoft.com/office/powerpoint/2010/main" val="31610200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FF0000"/>
                </a:solidFill>
              </a:rPr>
              <a:t>4.  Das Vereinszuchtbuch</a:t>
            </a:r>
            <a:endParaRPr lang="de-DE" b="1" dirty="0">
              <a:solidFill>
                <a:srgbClr val="FF0000"/>
              </a:solidFill>
            </a:endParaRPr>
          </a:p>
        </p:txBody>
      </p:sp>
      <p:sp>
        <p:nvSpPr>
          <p:cNvPr id="3" name="Inhaltsplatzhalter 2"/>
          <p:cNvSpPr>
            <a:spLocks noGrp="1"/>
          </p:cNvSpPr>
          <p:nvPr>
            <p:ph idx="1"/>
          </p:nvPr>
        </p:nvSpPr>
        <p:spPr/>
        <p:txBody>
          <a:bodyPr/>
          <a:lstStyle/>
          <a:p>
            <a:r>
              <a:rPr lang="de-DE" dirty="0" smtClean="0"/>
              <a:t>Die Eintragung in das, vom ZDRK herausgegebene, </a:t>
            </a:r>
            <a:r>
              <a:rPr lang="de-DE" b="1" dirty="0" smtClean="0"/>
              <a:t>Vereinszuchtbuch</a:t>
            </a:r>
            <a:r>
              <a:rPr lang="de-DE" dirty="0" smtClean="0"/>
              <a:t> hat nur durch den </a:t>
            </a:r>
            <a:r>
              <a:rPr lang="de-DE" b="1" dirty="0" smtClean="0"/>
              <a:t>Zuchtbuchführer</a:t>
            </a:r>
            <a:r>
              <a:rPr lang="de-DE" dirty="0" smtClean="0"/>
              <a:t> zu erfolgen. </a:t>
            </a:r>
          </a:p>
          <a:p>
            <a:r>
              <a:rPr lang="de-DE" dirty="0" smtClean="0"/>
              <a:t>Der Zuchtbuchführer teilt das Vereinszuchtbuch nach den von den Vereinsmitgliedern gezüchteten Rassen ein.</a:t>
            </a:r>
          </a:p>
          <a:p>
            <a:r>
              <a:rPr lang="de-DE" dirty="0" smtClean="0"/>
              <a:t>Für jede Rasse ist ein gesondertes Blatt zu führen.</a:t>
            </a:r>
          </a:p>
          <a:p>
            <a:r>
              <a:rPr lang="de-DE" dirty="0" smtClean="0"/>
              <a:t>Im Inhaltsverzeichnis wird die Seitenzahl eingetragen, auf der die Rasse aufgeführt wird, um jederzeit ein schnelles Nachschlagen zu ermöglichen.</a:t>
            </a:r>
          </a:p>
          <a:p>
            <a:r>
              <a:rPr lang="de-DE" dirty="0" smtClean="0"/>
              <a:t>Die Eintragung aller gezüchteten </a:t>
            </a:r>
            <a:r>
              <a:rPr lang="de-DE" dirty="0"/>
              <a:t>T</a:t>
            </a:r>
            <a:r>
              <a:rPr lang="de-DE" dirty="0" smtClean="0"/>
              <a:t>iere des Vereins ist gewissenhaft und sauber vorzunehmen!</a:t>
            </a:r>
            <a:endParaRPr lang="de-DE" dirty="0"/>
          </a:p>
        </p:txBody>
      </p:sp>
      <p:sp>
        <p:nvSpPr>
          <p:cNvPr id="4" name="Datumsplatzhalter 3"/>
          <p:cNvSpPr>
            <a:spLocks noGrp="1"/>
          </p:cNvSpPr>
          <p:nvPr>
            <p:ph type="dt" sz="half" idx="10"/>
          </p:nvPr>
        </p:nvSpPr>
        <p:spPr/>
        <p:txBody>
          <a:bodyPr/>
          <a:lstStyle/>
          <a:p>
            <a:fld id="{112C3BFF-0800-48C0-A822-0A06B62E763C}"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21</a:t>
            </a:fld>
            <a:endParaRPr lang="de-DE"/>
          </a:p>
        </p:txBody>
      </p:sp>
    </p:spTree>
    <p:extLst>
      <p:ext uri="{BB962C8B-B14F-4D97-AF65-F5344CB8AC3E}">
        <p14:creationId xmlns:p14="http://schemas.microsoft.com/office/powerpoint/2010/main" val="3949407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457200" y="1600200"/>
            <a:ext cx="8291264" cy="4876800"/>
          </a:xfrm>
        </p:spPr>
        <p:txBody>
          <a:bodyPr/>
          <a:lstStyle/>
          <a:p>
            <a:r>
              <a:rPr lang="de-DE" dirty="0" smtClean="0"/>
              <a:t>Die verwendeten Deckscheine sind beim Zuchtbuchführer bzw. beim Verein 3 Jahre lang aufzubewahren. Damit soll eine Kontrolle über die durchgeführten Kennzeichnungen ermöglicht werden.</a:t>
            </a:r>
          </a:p>
          <a:p>
            <a:r>
              <a:rPr lang="de-DE" dirty="0" smtClean="0"/>
              <a:t>Der Zuchtbuchführer trägt den Wurf in das Vereinszucht-buch ein und vergibt die Zuchtbuchnummern, auch auf dem Deckschein. Dies geschieht für jede Rasse und Farbenschlag in fortlaufender Reihenfolge.</a:t>
            </a:r>
          </a:p>
          <a:p>
            <a:r>
              <a:rPr lang="de-DE" dirty="0" smtClean="0"/>
              <a:t>Danach kann der Tätowiermeister mit der Kennzeichnung der Tiere in Aktion treten.</a:t>
            </a:r>
          </a:p>
        </p:txBody>
      </p:sp>
      <p:sp>
        <p:nvSpPr>
          <p:cNvPr id="4" name="Datumsplatzhalter 3"/>
          <p:cNvSpPr>
            <a:spLocks noGrp="1"/>
          </p:cNvSpPr>
          <p:nvPr>
            <p:ph type="dt" sz="half" idx="10"/>
          </p:nvPr>
        </p:nvSpPr>
        <p:spPr/>
        <p:txBody>
          <a:bodyPr/>
          <a:lstStyle/>
          <a:p>
            <a:fld id="{6B5D9B93-0AC5-4FA8-940E-0D5922232B05}"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22</a:t>
            </a:fld>
            <a:endParaRPr lang="de-DE"/>
          </a:p>
        </p:txBody>
      </p:sp>
    </p:spTree>
    <p:extLst>
      <p:ext uri="{BB962C8B-B14F-4D97-AF65-F5344CB8AC3E}">
        <p14:creationId xmlns:p14="http://schemas.microsoft.com/office/powerpoint/2010/main" val="25624023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368152"/>
          </a:xfrm>
        </p:spPr>
        <p:txBody>
          <a:bodyPr>
            <a:normAutofit fontScale="90000"/>
          </a:bodyPr>
          <a:lstStyle/>
          <a:p>
            <a:pPr algn="ctr"/>
            <a:r>
              <a:rPr lang="de-DE" b="1" dirty="0" smtClean="0">
                <a:solidFill>
                  <a:schemeClr val="accent5">
                    <a:lumMod val="50000"/>
                  </a:schemeClr>
                </a:solidFill>
              </a:rPr>
              <a:t>Schema eines Vereinszuchtbuches</a:t>
            </a:r>
            <a:br>
              <a:rPr lang="de-DE" b="1" dirty="0" smtClean="0">
                <a:solidFill>
                  <a:schemeClr val="accent5">
                    <a:lumMod val="50000"/>
                  </a:schemeClr>
                </a:solidFill>
              </a:rPr>
            </a:br>
            <a:r>
              <a:rPr lang="de-DE" b="1" dirty="0" smtClean="0">
                <a:solidFill>
                  <a:schemeClr val="accent5">
                    <a:lumMod val="50000"/>
                  </a:schemeClr>
                </a:solidFill>
              </a:rPr>
              <a:t/>
            </a:r>
            <a:br>
              <a:rPr lang="de-DE" b="1" dirty="0" smtClean="0">
                <a:solidFill>
                  <a:schemeClr val="accent5">
                    <a:lumMod val="50000"/>
                  </a:schemeClr>
                </a:solidFill>
              </a:rPr>
            </a:br>
            <a:r>
              <a:rPr lang="de-DE" sz="3100" b="1" u="sng" dirty="0" smtClean="0"/>
              <a:t>Rasse</a:t>
            </a:r>
            <a:r>
              <a:rPr lang="de-DE" sz="3100" b="1" dirty="0" smtClean="0"/>
              <a:t>:			</a:t>
            </a:r>
            <a:r>
              <a:rPr lang="de-DE" sz="3100" b="1" u="sng" dirty="0" smtClean="0"/>
              <a:t>Zuchtjahr</a:t>
            </a:r>
            <a:r>
              <a:rPr lang="de-DE" sz="3100" b="1" dirty="0" smtClean="0"/>
              <a:t>:</a:t>
            </a:r>
            <a:endParaRPr lang="de-DE" sz="3100" b="1" dirty="0"/>
          </a:p>
        </p:txBody>
      </p:sp>
      <p:sp>
        <p:nvSpPr>
          <p:cNvPr id="3" name="Inhaltsplatzhalter 2"/>
          <p:cNvSpPr>
            <a:spLocks noGrp="1"/>
          </p:cNvSpPr>
          <p:nvPr>
            <p:ph idx="1"/>
          </p:nvPr>
        </p:nvSpPr>
        <p:spPr>
          <a:xfrm>
            <a:off x="755576" y="1988840"/>
            <a:ext cx="7704856" cy="4488160"/>
          </a:xfrm>
          <a:solidFill>
            <a:schemeClr val="bg1">
              <a:lumMod val="50000"/>
            </a:schemeClr>
          </a:solidFill>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de-DE" b="1" u="sng" dirty="0" smtClean="0"/>
              <a:t>Für jedes Kaninchen ist (zeilenweise) einzutragen</a:t>
            </a:r>
            <a:r>
              <a:rPr lang="de-DE" dirty="0" smtClean="0"/>
              <a:t>:</a:t>
            </a:r>
          </a:p>
          <a:p>
            <a:r>
              <a:rPr lang="de-DE" dirty="0" smtClean="0"/>
              <a:t>Tätowierung,</a:t>
            </a:r>
          </a:p>
          <a:p>
            <a:r>
              <a:rPr lang="de-DE" dirty="0" smtClean="0"/>
              <a:t>Geschlecht,</a:t>
            </a:r>
          </a:p>
          <a:p>
            <a:r>
              <a:rPr lang="de-DE" dirty="0" smtClean="0"/>
              <a:t>Farbenschlag,</a:t>
            </a:r>
          </a:p>
          <a:p>
            <a:r>
              <a:rPr lang="de-DE" dirty="0" smtClean="0"/>
              <a:t>Geburtstag des Tieres,</a:t>
            </a:r>
          </a:p>
          <a:p>
            <a:r>
              <a:rPr lang="de-DE" dirty="0" smtClean="0"/>
              <a:t>Nummer des Deckscheins,</a:t>
            </a:r>
          </a:p>
          <a:p>
            <a:r>
              <a:rPr lang="de-DE" dirty="0" smtClean="0"/>
              <a:t>Name des Züchters,</a:t>
            </a:r>
          </a:p>
          <a:p>
            <a:r>
              <a:rPr lang="de-DE" dirty="0" smtClean="0"/>
              <a:t>Abstammung des Tieres (Kennzeichnung von Vater und Mutter),</a:t>
            </a:r>
          </a:p>
          <a:p>
            <a:r>
              <a:rPr lang="de-DE" dirty="0" smtClean="0"/>
              <a:t>Eventuelle Bemerkungen zu jedem Tier.</a:t>
            </a:r>
          </a:p>
          <a:p>
            <a:endParaRPr lang="de-DE" dirty="0" smtClean="0"/>
          </a:p>
          <a:p>
            <a:endParaRPr lang="de-DE" dirty="0" smtClean="0"/>
          </a:p>
          <a:p>
            <a:endParaRPr lang="de-DE" dirty="0"/>
          </a:p>
        </p:txBody>
      </p:sp>
      <p:sp>
        <p:nvSpPr>
          <p:cNvPr id="4" name="Datumsplatzhalter 3"/>
          <p:cNvSpPr>
            <a:spLocks noGrp="1"/>
          </p:cNvSpPr>
          <p:nvPr>
            <p:ph type="dt" sz="half" idx="10"/>
          </p:nvPr>
        </p:nvSpPr>
        <p:spPr/>
        <p:txBody>
          <a:bodyPr/>
          <a:lstStyle/>
          <a:p>
            <a:fld id="{43793402-BFB1-4246-B9B4-9C80C4FF54FF}"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23</a:t>
            </a:fld>
            <a:endParaRPr lang="de-DE"/>
          </a:p>
        </p:txBody>
      </p:sp>
    </p:spTree>
    <p:extLst>
      <p:ext uri="{BB962C8B-B14F-4D97-AF65-F5344CB8AC3E}">
        <p14:creationId xmlns:p14="http://schemas.microsoft.com/office/powerpoint/2010/main" val="31931930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457200" y="1600200"/>
            <a:ext cx="8291264" cy="4876800"/>
          </a:xfrm>
        </p:spPr>
        <p:txBody>
          <a:bodyPr/>
          <a:lstStyle/>
          <a:p>
            <a:r>
              <a:rPr lang="de-DE" dirty="0" smtClean="0"/>
              <a:t>Gibt es in einer Rasse (Farbenschlag) mehrere Züchter, so sind die Würfe chronologisch (nach dem Wurfdatum)  einzutragen. Wenn zusätzlich Jungzüchter in der Rasse (Farbenschlag) vorhanden sind, werden diese ebenfalls chronologisch mit eingetragen (allerdings mit KJ ….).</a:t>
            </a:r>
          </a:p>
          <a:p>
            <a:endParaRPr lang="de-DE" dirty="0" smtClean="0"/>
          </a:p>
          <a:p>
            <a:r>
              <a:rPr lang="de-DE" dirty="0" smtClean="0"/>
              <a:t>Nach Abschluss eines jeden Kalenderjahres (Zuchtjahres) ist das Zuchtbuch seitenmäßig abzuschließen und darf in seinen Bestandteilen nicht mehr verändert werden.</a:t>
            </a:r>
            <a:endParaRPr lang="de-DE" dirty="0"/>
          </a:p>
        </p:txBody>
      </p:sp>
      <p:sp>
        <p:nvSpPr>
          <p:cNvPr id="4" name="Datumsplatzhalter 3"/>
          <p:cNvSpPr>
            <a:spLocks noGrp="1"/>
          </p:cNvSpPr>
          <p:nvPr>
            <p:ph type="dt" sz="half" idx="10"/>
          </p:nvPr>
        </p:nvSpPr>
        <p:spPr/>
        <p:txBody>
          <a:bodyPr/>
          <a:lstStyle/>
          <a:p>
            <a:fld id="{DB837606-7708-46F2-AB8F-C32CD8AAC463}"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24</a:t>
            </a:fld>
            <a:endParaRPr lang="de-DE"/>
          </a:p>
        </p:txBody>
      </p:sp>
    </p:spTree>
    <p:extLst>
      <p:ext uri="{BB962C8B-B14F-4D97-AF65-F5344CB8AC3E}">
        <p14:creationId xmlns:p14="http://schemas.microsoft.com/office/powerpoint/2010/main" val="21298426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229600" cy="2016224"/>
          </a:xfrm>
        </p:spPr>
        <p:txBody>
          <a:bodyPr>
            <a:normAutofit fontScale="90000"/>
          </a:bodyPr>
          <a:lstStyle/>
          <a:p>
            <a:r>
              <a:rPr lang="de-DE" sz="3100" b="1" dirty="0" smtClean="0">
                <a:solidFill>
                  <a:schemeClr val="tx1"/>
                </a:solidFill>
              </a:rPr>
              <a:t>&gt;&gt;</a:t>
            </a:r>
            <a:r>
              <a:rPr lang="de-DE" b="1" dirty="0" smtClean="0"/>
              <a:t> </a:t>
            </a:r>
            <a:r>
              <a:rPr lang="de-DE" sz="3100" b="1" u="sng" dirty="0" smtClean="0">
                <a:solidFill>
                  <a:schemeClr val="tx1"/>
                </a:solidFill>
              </a:rPr>
              <a:t>Beispiel:</a:t>
            </a:r>
            <a:r>
              <a:rPr lang="de-DE" sz="3100" b="1" dirty="0" smtClean="0">
                <a:solidFill>
                  <a:schemeClr val="tx1"/>
                </a:solidFill>
              </a:rPr>
              <a:t> </a:t>
            </a:r>
            <a:r>
              <a:rPr lang="de-DE" sz="3100" b="1" dirty="0">
                <a:solidFill>
                  <a:schemeClr val="tx1"/>
                </a:solidFill>
              </a:rPr>
              <a:t> </a:t>
            </a:r>
            <a:r>
              <a:rPr lang="de-DE" sz="3100" b="1" dirty="0" smtClean="0">
                <a:solidFill>
                  <a:schemeClr val="tx1"/>
                </a:solidFill>
              </a:rPr>
              <a:t>      Auszug aus Vereinszuchtbuch               	K 1000    Hasenhausen</a:t>
            </a:r>
            <a:r>
              <a:rPr lang="de-DE" b="1" dirty="0" smtClean="0"/>
              <a:t/>
            </a:r>
            <a:br>
              <a:rPr lang="de-DE" b="1" dirty="0" smtClean="0"/>
            </a:br>
            <a:r>
              <a:rPr lang="de-DE" b="1" dirty="0" smtClean="0"/>
              <a:t>	</a:t>
            </a:r>
            <a:r>
              <a:rPr lang="de-DE" sz="3100" u="sng" dirty="0" smtClean="0"/>
              <a:t>Rasse</a:t>
            </a:r>
            <a:r>
              <a:rPr lang="de-DE" sz="3100" dirty="0" smtClean="0"/>
              <a:t>:  Kleinsilber		</a:t>
            </a:r>
            <a:r>
              <a:rPr lang="de-DE" sz="3100" u="sng" dirty="0" smtClean="0"/>
              <a:t>Zuchtjahr</a:t>
            </a:r>
            <a:r>
              <a:rPr lang="de-DE" sz="3100" dirty="0" smtClean="0"/>
              <a:t>:  2011</a:t>
            </a:r>
            <a:endParaRPr lang="de-DE" sz="3100"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4257111964"/>
              </p:ext>
            </p:extLst>
          </p:nvPr>
        </p:nvGraphicFramePr>
        <p:xfrm>
          <a:off x="35496" y="2145978"/>
          <a:ext cx="9073008" cy="4651062"/>
        </p:xfrm>
        <a:graphic>
          <a:graphicData uri="http://schemas.openxmlformats.org/drawingml/2006/table">
            <a:tbl>
              <a:tblPr firstRow="1" bandRow="1">
                <a:tableStyleId>{5C22544A-7EE6-4342-B048-85BDC9FD1C3A}</a:tableStyleId>
              </a:tblPr>
              <a:tblGrid>
                <a:gridCol w="1440161"/>
                <a:gridCol w="1008112"/>
                <a:gridCol w="904919"/>
                <a:gridCol w="1129562"/>
                <a:gridCol w="989854"/>
                <a:gridCol w="1269270"/>
                <a:gridCol w="1179002"/>
                <a:gridCol w="1152128"/>
              </a:tblGrid>
              <a:tr h="985147">
                <a:tc>
                  <a:txBody>
                    <a:bodyPr/>
                    <a:lstStyle/>
                    <a:p>
                      <a:r>
                        <a:rPr lang="de-DE" dirty="0" smtClean="0"/>
                        <a:t>Kenn-zeichnung:</a:t>
                      </a:r>
                    </a:p>
                    <a:p>
                      <a:r>
                        <a:rPr lang="de-DE" dirty="0" smtClean="0">
                          <a:solidFill>
                            <a:schemeClr val="tx1"/>
                          </a:solidFill>
                        </a:rPr>
                        <a:t>K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1,0/0,1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Farbe</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Tag der Geburt</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Deck-schein-Nr.</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Name des</a:t>
                      </a:r>
                      <a:r>
                        <a:rPr lang="de-DE" baseline="0" dirty="0" smtClean="0"/>
                        <a:t> </a:t>
                      </a:r>
                      <a:r>
                        <a:rPr lang="de-DE" dirty="0" smtClean="0"/>
                        <a:t>Züchters</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err="1" smtClean="0"/>
                        <a:t>Abstam-mung</a:t>
                      </a:r>
                      <a:r>
                        <a:rPr lang="de-DE" dirty="0" smtClean="0"/>
                        <a:t>:</a:t>
                      </a:r>
                    </a:p>
                    <a:p>
                      <a:r>
                        <a:rPr lang="de-DE" dirty="0" smtClean="0">
                          <a:solidFill>
                            <a:schemeClr val="tx1"/>
                          </a:solidFill>
                        </a:rPr>
                        <a:t>K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Bem.</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9603">
                <a:tc>
                  <a:txBody>
                    <a:bodyPr/>
                    <a:lstStyle/>
                    <a:p>
                      <a:r>
                        <a:rPr lang="de-DE" dirty="0" smtClean="0"/>
                        <a:t>3.1.1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1,0</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gelb</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8.3.11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Muster </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4.0.26</a:t>
                      </a:r>
                    </a:p>
                    <a:p>
                      <a:pPr algn="ctr"/>
                      <a:r>
                        <a:rPr lang="de-DE" dirty="0" smtClean="0"/>
                        <a:t>5.9.11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532">
                <a:tc>
                  <a:txBody>
                    <a:bodyPr/>
                    <a:lstStyle/>
                    <a:p>
                      <a:r>
                        <a:rPr lang="de-DE" dirty="0" smtClean="0"/>
                        <a:t>3.1.2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1,0</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gelb</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8.3.11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Muster</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   </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verkauft</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532">
                <a:tc>
                  <a:txBody>
                    <a:bodyPr/>
                    <a:lstStyle/>
                    <a:p>
                      <a:r>
                        <a:rPr lang="de-DE" dirty="0" smtClean="0"/>
                        <a:t>3.1.3</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0,1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gelb</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8.3.11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Muster</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err="1" smtClean="0"/>
                        <a:t>sg</a:t>
                      </a:r>
                      <a:r>
                        <a:rPr lang="de-DE" baseline="0" dirty="0" smtClean="0"/>
                        <a:t> Form</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532">
                <a:tc>
                  <a:txBody>
                    <a:bodyPr/>
                    <a:lstStyle/>
                    <a:p>
                      <a:r>
                        <a:rPr lang="de-DE" dirty="0" smtClean="0"/>
                        <a:t>3.1.4</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0,1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gelb</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8.3.11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Muster</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532">
                <a:tc>
                  <a:txBody>
                    <a:bodyPr/>
                    <a:lstStyle/>
                    <a:p>
                      <a:r>
                        <a:rPr lang="de-DE" dirty="0" smtClean="0"/>
                        <a:t>3.1.5</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0,1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gelb</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8.3.11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Muster</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err="1" smtClean="0"/>
                        <a:t>sg</a:t>
                      </a:r>
                      <a:r>
                        <a:rPr lang="de-DE" baseline="0" dirty="0" smtClean="0"/>
                        <a:t> Fell</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532">
                <a:tc>
                  <a:txBody>
                    <a:bodyPr/>
                    <a:lstStyle/>
                    <a:p>
                      <a:r>
                        <a:rPr lang="de-DE" sz="1400" b="1" dirty="0" smtClean="0"/>
                        <a:t>KJ 1000 </a:t>
                      </a:r>
                      <a:r>
                        <a:rPr lang="de-DE" dirty="0" smtClean="0"/>
                        <a:t>4.1.6</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1,0</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gelb</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4.4.11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2</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Maier</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100" b="1" dirty="0" smtClean="0"/>
                        <a:t>KJ1000</a:t>
                      </a:r>
                      <a:r>
                        <a:rPr lang="de-DE" sz="1050" b="1" dirty="0" smtClean="0"/>
                        <a:t> </a:t>
                      </a:r>
                      <a:r>
                        <a:rPr lang="de-DE" sz="1600" dirty="0" smtClean="0"/>
                        <a:t>2.0.2</a:t>
                      </a:r>
                      <a:endParaRPr lang="de-DE" sz="1400" dirty="0" smtClean="0"/>
                    </a:p>
                    <a:p>
                      <a:pPr algn="ctr"/>
                      <a:r>
                        <a:rPr lang="de-DE" sz="1600" dirty="0" smtClean="0"/>
                        <a:t>3.0.14</a:t>
                      </a:r>
                      <a:endParaRPr lang="de-DE"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532">
                <a:tc>
                  <a:txBody>
                    <a:bodyPr/>
                    <a:lstStyle/>
                    <a:p>
                      <a:r>
                        <a:rPr lang="de-DE" sz="1400" b="1" dirty="0" smtClean="0"/>
                        <a:t>KJ 1000</a:t>
                      </a:r>
                      <a:r>
                        <a:rPr lang="de-DE" sz="1400" baseline="0" dirty="0" smtClean="0"/>
                        <a:t> </a:t>
                      </a:r>
                      <a:r>
                        <a:rPr lang="de-DE" dirty="0" smtClean="0"/>
                        <a:t>4.1.7</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0,1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gelb</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4.4.11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2</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Maier</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err="1" smtClean="0"/>
                        <a:t>sg</a:t>
                      </a:r>
                      <a:r>
                        <a:rPr lang="de-DE" baseline="0" dirty="0" smtClean="0"/>
                        <a:t> Form</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532">
                <a:tc>
                  <a:txBody>
                    <a:bodyPr/>
                    <a:lstStyle/>
                    <a:p>
                      <a:r>
                        <a:rPr lang="de-DE" sz="1400" b="1" dirty="0" smtClean="0"/>
                        <a:t>KJ 1000</a:t>
                      </a:r>
                      <a:r>
                        <a:rPr lang="de-DE" sz="1400" dirty="0" smtClean="0"/>
                        <a:t> </a:t>
                      </a:r>
                      <a:r>
                        <a:rPr lang="de-DE" dirty="0" smtClean="0"/>
                        <a:t>4.1.8</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0,1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gelb</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4.4.11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2</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Maier</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Datumsplatzhalter 2"/>
          <p:cNvSpPr>
            <a:spLocks noGrp="1"/>
          </p:cNvSpPr>
          <p:nvPr>
            <p:ph type="dt" sz="half" idx="10"/>
          </p:nvPr>
        </p:nvSpPr>
        <p:spPr/>
        <p:txBody>
          <a:bodyPr/>
          <a:lstStyle/>
          <a:p>
            <a:fld id="{D35C7144-A258-4F9C-87E9-4978E40F8CC4}" type="datetime1">
              <a:rPr lang="de-DE" smtClean="0"/>
              <a:t>17.02.2012</a:t>
            </a:fld>
            <a:endParaRPr lang="de-DE"/>
          </a:p>
        </p:txBody>
      </p:sp>
      <p:sp>
        <p:nvSpPr>
          <p:cNvPr id="4" name="Fußzeilenplatzhalter 3"/>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25</a:t>
            </a:fld>
            <a:endParaRPr lang="de-DE"/>
          </a:p>
        </p:txBody>
      </p:sp>
    </p:spTree>
    <p:extLst>
      <p:ext uri="{BB962C8B-B14F-4D97-AF65-F5344CB8AC3E}">
        <p14:creationId xmlns:p14="http://schemas.microsoft.com/office/powerpoint/2010/main" val="5724918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solidFill>
                  <a:srgbClr val="FF0000"/>
                </a:solidFill>
              </a:rPr>
              <a:t>5.  Bestimmungen zur Kennzeichnung 	und Vereinszuchtbuchführung</a:t>
            </a:r>
            <a:endParaRPr lang="de-DE" b="1" dirty="0">
              <a:solidFill>
                <a:srgbClr val="FF0000"/>
              </a:solidFill>
            </a:endParaRPr>
          </a:p>
        </p:txBody>
      </p:sp>
      <p:sp>
        <p:nvSpPr>
          <p:cNvPr id="3" name="Inhaltsplatzhalter 2"/>
          <p:cNvSpPr>
            <a:spLocks noGrp="1"/>
          </p:cNvSpPr>
          <p:nvPr>
            <p:ph idx="1"/>
          </p:nvPr>
        </p:nvSpPr>
        <p:spPr/>
        <p:txBody>
          <a:bodyPr/>
          <a:lstStyle/>
          <a:p>
            <a:pPr marL="457200" indent="-457200">
              <a:buFont typeface="+mj-lt"/>
              <a:buAutoNum type="arabicPeriod"/>
            </a:pPr>
            <a:r>
              <a:rPr lang="de-DE" dirty="0" smtClean="0"/>
              <a:t>Die Kennzeichnung hat nach den Vorschriften des ZDRK e.V. und nach den Bestimmungen der Landes-verbände zu erfolgen.</a:t>
            </a:r>
          </a:p>
          <a:p>
            <a:pPr marL="457200" indent="-457200">
              <a:buFont typeface="+mj-lt"/>
              <a:buAutoNum type="arabicPeriod"/>
            </a:pPr>
            <a:r>
              <a:rPr lang="de-DE" dirty="0" smtClean="0"/>
              <a:t>Zuchtbuchführeramt und </a:t>
            </a:r>
            <a:r>
              <a:rPr lang="de-DE" dirty="0" err="1" smtClean="0"/>
              <a:t>Tätowiermeisteramt</a:t>
            </a:r>
            <a:r>
              <a:rPr lang="de-DE" dirty="0" smtClean="0"/>
              <a:t> dürfen nicht von einer Person ausgeführt werden.</a:t>
            </a:r>
          </a:p>
          <a:p>
            <a:pPr marL="457200" indent="-457200">
              <a:buFont typeface="+mj-lt"/>
              <a:buAutoNum type="arabicPeriod"/>
            </a:pPr>
            <a:r>
              <a:rPr lang="de-DE" dirty="0" smtClean="0"/>
              <a:t>Es dürfen nur rassereine Kaninchen, Neuzüchtungen, Nachzüchtungen und Kreuzungen nach besonderen Bestimmungen gekennzeichnet werden.</a:t>
            </a:r>
          </a:p>
          <a:p>
            <a:pPr marL="457200" indent="-457200">
              <a:buFont typeface="+mj-lt"/>
              <a:buAutoNum type="arabicPeriod"/>
            </a:pPr>
            <a:r>
              <a:rPr lang="de-DE" dirty="0" smtClean="0"/>
              <a:t>Neuzüchtungen, Nachzüchtungen und Kreuzungs-versuche bedürfen der Genehmigung der zuständigen Landesverbände.</a:t>
            </a:r>
          </a:p>
          <a:p>
            <a:pPr marL="0" indent="0">
              <a:buNone/>
            </a:pPr>
            <a:endParaRPr lang="de-DE" dirty="0"/>
          </a:p>
        </p:txBody>
      </p:sp>
      <p:sp>
        <p:nvSpPr>
          <p:cNvPr id="4" name="Datumsplatzhalter 3"/>
          <p:cNvSpPr>
            <a:spLocks noGrp="1"/>
          </p:cNvSpPr>
          <p:nvPr>
            <p:ph type="dt" sz="half" idx="10"/>
          </p:nvPr>
        </p:nvSpPr>
        <p:spPr/>
        <p:txBody>
          <a:bodyPr/>
          <a:lstStyle/>
          <a:p>
            <a:fld id="{FC517C67-ECF3-4906-B921-33084F2B8DAE}"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26</a:t>
            </a:fld>
            <a:endParaRPr lang="de-DE"/>
          </a:p>
        </p:txBody>
      </p:sp>
    </p:spTree>
    <p:extLst>
      <p:ext uri="{BB962C8B-B14F-4D97-AF65-F5344CB8AC3E}">
        <p14:creationId xmlns:p14="http://schemas.microsoft.com/office/powerpoint/2010/main" val="12323194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pPr marL="457200" indent="-457200">
              <a:buAutoNum type="arabicPeriod" startAt="5"/>
            </a:pPr>
            <a:r>
              <a:rPr lang="de-DE" dirty="0" smtClean="0"/>
              <a:t>Es dürfen nur Jungtiere von tätowierten Elterntieren gekennzeichnet werden.</a:t>
            </a:r>
          </a:p>
          <a:p>
            <a:pPr marL="457200" indent="-457200">
              <a:buAutoNum type="arabicPeriod" startAt="5"/>
            </a:pPr>
            <a:r>
              <a:rPr lang="de-DE" dirty="0" smtClean="0"/>
              <a:t>Der Züchter hat den Wurf, den er kennzeichnen lassen will, innerhalb von sechs Wochen nach der Geburt beim Zuchtbuchführer mit einem Deckschein anzumelden.</a:t>
            </a:r>
          </a:p>
          <a:p>
            <a:pPr marL="457200" indent="-457200">
              <a:buAutoNum type="arabicPeriod" startAt="5"/>
            </a:pPr>
            <a:r>
              <a:rPr lang="de-DE" dirty="0" smtClean="0"/>
              <a:t>Die Kennzeichnung darf nur nach Vorlage eines Deck-scheines und nach Eintragung im Vereinszuchtbuch erfolgen.</a:t>
            </a:r>
          </a:p>
          <a:p>
            <a:pPr marL="457200" indent="-457200">
              <a:buAutoNum type="arabicPeriod" startAt="5"/>
            </a:pPr>
            <a:r>
              <a:rPr lang="de-DE" dirty="0" smtClean="0"/>
              <a:t>Jeder Verein ist verpflichtet ein Vereinszuchtbuch zu führen.</a:t>
            </a:r>
          </a:p>
          <a:p>
            <a:pPr marL="457200" indent="-457200">
              <a:buAutoNum type="arabicPeriod" startAt="5"/>
            </a:pPr>
            <a:r>
              <a:rPr lang="de-DE" dirty="0" smtClean="0"/>
              <a:t>Die Kennzeichnung hat zu erfolgen, wenn sich die Jungtiere noch bei der Mutterhäsin befinden.</a:t>
            </a:r>
          </a:p>
        </p:txBody>
      </p:sp>
      <p:sp>
        <p:nvSpPr>
          <p:cNvPr id="4" name="Datumsplatzhalter 3"/>
          <p:cNvSpPr>
            <a:spLocks noGrp="1"/>
          </p:cNvSpPr>
          <p:nvPr>
            <p:ph type="dt" sz="half" idx="10"/>
          </p:nvPr>
        </p:nvSpPr>
        <p:spPr/>
        <p:txBody>
          <a:bodyPr/>
          <a:lstStyle/>
          <a:p>
            <a:fld id="{172FF9A5-21B6-444A-8562-807C7B8B62BC}"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27</a:t>
            </a:fld>
            <a:endParaRPr lang="de-DE"/>
          </a:p>
        </p:txBody>
      </p:sp>
    </p:spTree>
    <p:extLst>
      <p:ext uri="{BB962C8B-B14F-4D97-AF65-F5344CB8AC3E}">
        <p14:creationId xmlns:p14="http://schemas.microsoft.com/office/powerpoint/2010/main" val="10782237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457200" y="1412776"/>
            <a:ext cx="8229600" cy="5256584"/>
          </a:xfrm>
        </p:spPr>
        <p:txBody>
          <a:bodyPr>
            <a:normAutofit/>
          </a:bodyPr>
          <a:lstStyle/>
          <a:p>
            <a:pPr marL="0" indent="0">
              <a:buNone/>
            </a:pPr>
            <a:r>
              <a:rPr lang="de-DE" sz="2000" dirty="0" smtClean="0">
                <a:solidFill>
                  <a:schemeClr val="accent1"/>
                </a:solidFill>
              </a:rPr>
              <a:t>10. </a:t>
            </a:r>
            <a:r>
              <a:rPr lang="de-DE" dirty="0" smtClean="0"/>
              <a:t>Die Tätowierung darf nur mit schwarzer oder blauer 	</a:t>
            </a:r>
            <a:r>
              <a:rPr lang="de-DE" dirty="0" err="1" smtClean="0"/>
              <a:t>Tätowierfarbe</a:t>
            </a:r>
            <a:r>
              <a:rPr lang="de-DE" dirty="0"/>
              <a:t> </a:t>
            </a:r>
            <a:r>
              <a:rPr lang="de-DE" dirty="0" smtClean="0"/>
              <a:t>erfolgen.</a:t>
            </a:r>
          </a:p>
          <a:p>
            <a:pPr marL="457200" indent="-457200">
              <a:buAutoNum type="arabicPeriod" startAt="11"/>
            </a:pPr>
            <a:r>
              <a:rPr lang="de-DE" dirty="0" smtClean="0"/>
              <a:t>Als Züchter gilt immer der, der während des Deckaktes Besitzer der Häsin war.</a:t>
            </a:r>
          </a:p>
          <a:p>
            <a:pPr marL="457200" indent="-457200">
              <a:buAutoNum type="arabicPeriod" startAt="11"/>
            </a:pPr>
            <a:r>
              <a:rPr lang="de-DE" dirty="0" smtClean="0"/>
              <a:t>Bei spalterbigen Rassen sind die einfarbigen Tiere ebenfalls zu kennzeichnen und können zur Zucht eingesetzt werden.</a:t>
            </a:r>
          </a:p>
          <a:p>
            <a:pPr marL="457200" indent="-457200">
              <a:buAutoNum type="arabicPeriod" startAt="11"/>
            </a:pPr>
            <a:r>
              <a:rPr lang="de-DE" dirty="0" smtClean="0"/>
              <a:t>Bei jeder Rasse (Farbenschlag) beginnt die Zuchtbuch-nummer jedes Jahr mit der Ziffer 1</a:t>
            </a:r>
            <a:r>
              <a:rPr lang="de-DE" dirty="0"/>
              <a:t>.</a:t>
            </a:r>
            <a:endParaRPr lang="de-DE" dirty="0" smtClean="0"/>
          </a:p>
          <a:p>
            <a:pPr marL="457200" indent="-457200">
              <a:buAutoNum type="arabicPeriod" startAt="11"/>
            </a:pPr>
            <a:r>
              <a:rPr lang="de-DE" dirty="0" smtClean="0"/>
              <a:t>Für jede Rasse (Farbenschlag) ist im Vereinszuchtbuch ein gesondertes Blatt zu führen.</a:t>
            </a:r>
          </a:p>
          <a:p>
            <a:pPr marL="457200" indent="-457200">
              <a:buAutoNum type="arabicPeriod" startAt="11"/>
            </a:pPr>
            <a:r>
              <a:rPr lang="de-DE" dirty="0" smtClean="0"/>
              <a:t>Auf Anforderung des zuständigen Landesverbandes ist das Zuchtbuch zur Kontrolle zur Verfügung zu stellen.</a:t>
            </a:r>
          </a:p>
          <a:p>
            <a:pPr marL="0" indent="0">
              <a:buNone/>
            </a:pPr>
            <a:endParaRPr lang="de-DE" dirty="0"/>
          </a:p>
          <a:p>
            <a:pPr marL="0" indent="0">
              <a:buNone/>
            </a:pPr>
            <a:endParaRPr lang="de-DE" dirty="0" smtClean="0"/>
          </a:p>
          <a:p>
            <a:pPr marL="0" indent="0">
              <a:buNone/>
            </a:pPr>
            <a:endParaRPr lang="de-DE" dirty="0"/>
          </a:p>
          <a:p>
            <a:pPr marL="0" indent="0">
              <a:buNone/>
            </a:pPr>
            <a:endParaRPr lang="de-DE" dirty="0"/>
          </a:p>
        </p:txBody>
      </p:sp>
      <p:sp>
        <p:nvSpPr>
          <p:cNvPr id="4" name="Datumsplatzhalter 3"/>
          <p:cNvSpPr>
            <a:spLocks noGrp="1"/>
          </p:cNvSpPr>
          <p:nvPr>
            <p:ph type="dt" sz="half" idx="10"/>
          </p:nvPr>
        </p:nvSpPr>
        <p:spPr/>
        <p:txBody>
          <a:bodyPr/>
          <a:lstStyle/>
          <a:p>
            <a:fld id="{10DFF354-27AD-4660-A297-961A2B3A042E}"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28</a:t>
            </a:fld>
            <a:endParaRPr lang="de-DE" dirty="0"/>
          </a:p>
        </p:txBody>
      </p:sp>
    </p:spTree>
    <p:extLst>
      <p:ext uri="{BB962C8B-B14F-4D97-AF65-F5344CB8AC3E}">
        <p14:creationId xmlns:p14="http://schemas.microsoft.com/office/powerpoint/2010/main" val="31963149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a:solidFill>
                  <a:srgbClr val="FF0000"/>
                </a:solidFill>
              </a:rPr>
              <a:t>6</a:t>
            </a:r>
            <a:r>
              <a:rPr lang="de-DE" b="1" dirty="0" smtClean="0">
                <a:solidFill>
                  <a:srgbClr val="FF0000"/>
                </a:solidFill>
              </a:rPr>
              <a:t>.  Statistischer Meldebogen des LV</a:t>
            </a:r>
            <a:endParaRPr lang="de-DE" b="1" dirty="0">
              <a:solidFill>
                <a:srgbClr val="FF0000"/>
              </a:solidFill>
            </a:endParaRPr>
          </a:p>
        </p:txBody>
      </p:sp>
      <p:sp>
        <p:nvSpPr>
          <p:cNvPr id="3" name="Inhaltsplatzhalter 2"/>
          <p:cNvSpPr>
            <a:spLocks noGrp="1"/>
          </p:cNvSpPr>
          <p:nvPr>
            <p:ph idx="1"/>
          </p:nvPr>
        </p:nvSpPr>
        <p:spPr>
          <a:xfrm>
            <a:off x="251520" y="1600200"/>
            <a:ext cx="8784976" cy="4876800"/>
          </a:xfrm>
        </p:spPr>
        <p:txBody>
          <a:bodyPr/>
          <a:lstStyle/>
          <a:p>
            <a:r>
              <a:rPr lang="de-DE" dirty="0" smtClean="0"/>
              <a:t>Einmal im Jahr ist jeder Verein im Landesverband Kurhessen, wie auch in den anderen Landesverbänden des ZDRK, aufgefordert einen </a:t>
            </a:r>
            <a:r>
              <a:rPr lang="de-DE" b="1" dirty="0" smtClean="0"/>
              <a:t>„Statistischen Meldebogen für den Tierbestand und die aufgezogenen Jungtiere“ </a:t>
            </a:r>
            <a:r>
              <a:rPr lang="de-DE" dirty="0" smtClean="0"/>
              <a:t>abzugeben.</a:t>
            </a:r>
          </a:p>
          <a:p>
            <a:endParaRPr lang="de-DE" sz="1600" dirty="0" smtClean="0"/>
          </a:p>
          <a:p>
            <a:r>
              <a:rPr lang="de-DE" dirty="0" smtClean="0"/>
              <a:t>Dabei werden die abgefragten, relevanten Daten aus dem </a:t>
            </a:r>
            <a:r>
              <a:rPr lang="de-DE" b="1" dirty="0" smtClean="0"/>
              <a:t>Vereinszuchtbuch</a:t>
            </a:r>
            <a:r>
              <a:rPr lang="de-DE" dirty="0" smtClean="0"/>
              <a:t> in diesen Meldebogen eingetragen.</a:t>
            </a:r>
          </a:p>
          <a:p>
            <a:endParaRPr lang="de-DE" sz="1600" dirty="0" smtClean="0"/>
          </a:p>
          <a:p>
            <a:r>
              <a:rPr lang="de-DE" dirty="0" smtClean="0"/>
              <a:t>In dem statistischen Meldebogen sind </a:t>
            </a:r>
            <a:r>
              <a:rPr lang="de-DE" b="1" u="sng" dirty="0" smtClean="0"/>
              <a:t>alle</a:t>
            </a:r>
            <a:r>
              <a:rPr lang="de-DE" dirty="0" smtClean="0"/>
              <a:t> anerkannten </a:t>
            </a:r>
            <a:r>
              <a:rPr lang="de-DE" b="1" dirty="0" smtClean="0"/>
              <a:t>Kaninchenrassen</a:t>
            </a:r>
            <a:r>
              <a:rPr lang="de-DE" dirty="0" smtClean="0"/>
              <a:t> und deren Farbenschläge sowie die zugelassenen </a:t>
            </a:r>
            <a:r>
              <a:rPr lang="de-DE" b="1" dirty="0" smtClean="0"/>
              <a:t>Neuzüchtungen</a:t>
            </a:r>
            <a:r>
              <a:rPr lang="de-DE" dirty="0" smtClean="0"/>
              <a:t> aufgelistet.</a:t>
            </a:r>
          </a:p>
          <a:p>
            <a:pPr marL="0" indent="0">
              <a:buNone/>
            </a:pPr>
            <a:endParaRPr lang="de-DE" dirty="0"/>
          </a:p>
        </p:txBody>
      </p:sp>
      <p:sp>
        <p:nvSpPr>
          <p:cNvPr id="4" name="Datumsplatzhalter 3"/>
          <p:cNvSpPr>
            <a:spLocks noGrp="1"/>
          </p:cNvSpPr>
          <p:nvPr>
            <p:ph type="dt" sz="half" idx="10"/>
          </p:nvPr>
        </p:nvSpPr>
        <p:spPr/>
        <p:txBody>
          <a:bodyPr/>
          <a:lstStyle/>
          <a:p>
            <a:fld id="{5701C385-ADAF-4DFD-8C85-CDD59D2152BC}"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29</a:t>
            </a:fld>
            <a:endParaRPr lang="de-DE"/>
          </a:p>
        </p:txBody>
      </p:sp>
    </p:spTree>
    <p:extLst>
      <p:ext uri="{BB962C8B-B14F-4D97-AF65-F5344CB8AC3E}">
        <p14:creationId xmlns:p14="http://schemas.microsoft.com/office/powerpoint/2010/main" val="3010110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FF0000"/>
                </a:solidFill>
              </a:rPr>
              <a:t>1.  Was versteht man unter Zucht?</a:t>
            </a:r>
            <a:endParaRPr lang="de-DE" b="1" dirty="0">
              <a:solidFill>
                <a:srgbClr val="FF0000"/>
              </a:solidFill>
            </a:endParaRPr>
          </a:p>
        </p:txBody>
      </p:sp>
      <p:sp>
        <p:nvSpPr>
          <p:cNvPr id="3" name="Inhaltsplatzhalter 2"/>
          <p:cNvSpPr>
            <a:spLocks noGrp="1"/>
          </p:cNvSpPr>
          <p:nvPr>
            <p:ph idx="1"/>
          </p:nvPr>
        </p:nvSpPr>
        <p:spPr>
          <a:xfrm>
            <a:off x="457200" y="1600200"/>
            <a:ext cx="8507288" cy="4876800"/>
          </a:xfrm>
        </p:spPr>
        <p:txBody>
          <a:bodyPr>
            <a:normAutofit lnSpcReduction="10000"/>
          </a:bodyPr>
          <a:lstStyle/>
          <a:p>
            <a:r>
              <a:rPr lang="de-DE" dirty="0" smtClean="0"/>
              <a:t>Wenn man </a:t>
            </a:r>
            <a:r>
              <a:rPr lang="de-DE" b="1" dirty="0" smtClean="0"/>
              <a:t>Zucht</a:t>
            </a:r>
            <a:r>
              <a:rPr lang="de-DE" dirty="0" smtClean="0"/>
              <a:t> betreiben will, muss man seine Zuchttiere nach ganz bestimmten Gesichtspunkten auswählen. Nur mit der richtigen Verpaarung kann gewährleistet werden, dass mit der Züchtung nicht nur eine Leistungserhaltung, sondern auch eine </a:t>
            </a:r>
            <a:r>
              <a:rPr lang="de-DE" b="1" dirty="0" smtClean="0"/>
              <a:t>Leistungssteigerung</a:t>
            </a:r>
            <a:r>
              <a:rPr lang="de-DE" dirty="0" smtClean="0"/>
              <a:t> im eigenen Tierbestand erfolgen kann.</a:t>
            </a:r>
          </a:p>
          <a:p>
            <a:r>
              <a:rPr lang="de-DE" dirty="0" smtClean="0"/>
              <a:t>Für das Züchten ist es wichtig, bestimmte Grundsätze und Regeln zu kennen. Durch die </a:t>
            </a:r>
            <a:r>
              <a:rPr lang="de-DE" dirty="0" err="1" smtClean="0"/>
              <a:t>Mendel‘schen</a:t>
            </a:r>
            <a:r>
              <a:rPr lang="de-DE" dirty="0" smtClean="0"/>
              <a:t> Vererbungs-gesetze und verschiedene Umwelteinflüsse wird die Zucht der Tiere maßgeblich beeinflusst.</a:t>
            </a:r>
          </a:p>
          <a:p>
            <a:r>
              <a:rPr lang="de-DE" dirty="0" smtClean="0"/>
              <a:t>Wir unterscheiden grundsätzlich zwischen dem äußeren Erscheinungsbild (</a:t>
            </a:r>
            <a:r>
              <a:rPr lang="de-DE" b="1" dirty="0" smtClean="0"/>
              <a:t>Phänotyp</a:t>
            </a:r>
            <a:r>
              <a:rPr lang="de-DE" dirty="0" smtClean="0"/>
              <a:t>) und dem inneren Erbbild (</a:t>
            </a:r>
            <a:r>
              <a:rPr lang="de-DE" b="1" dirty="0" smtClean="0"/>
              <a:t>Genotyp</a:t>
            </a:r>
            <a:r>
              <a:rPr lang="de-DE" dirty="0" smtClean="0"/>
              <a:t>) der Tiere.</a:t>
            </a:r>
          </a:p>
          <a:p>
            <a:endParaRPr lang="de-DE" dirty="0"/>
          </a:p>
        </p:txBody>
      </p:sp>
      <p:sp>
        <p:nvSpPr>
          <p:cNvPr id="4" name="Datumsplatzhalter 3"/>
          <p:cNvSpPr>
            <a:spLocks noGrp="1"/>
          </p:cNvSpPr>
          <p:nvPr>
            <p:ph type="dt" sz="half" idx="10"/>
          </p:nvPr>
        </p:nvSpPr>
        <p:spPr/>
        <p:txBody>
          <a:bodyPr/>
          <a:lstStyle/>
          <a:p>
            <a:fld id="{9A677AE8-F4AA-4249-BD3A-3E6EC8530E14}"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3</a:t>
            </a:fld>
            <a:endParaRPr lang="de-DE"/>
          </a:p>
        </p:txBody>
      </p:sp>
    </p:spTree>
    <p:extLst>
      <p:ext uri="{BB962C8B-B14F-4D97-AF65-F5344CB8AC3E}">
        <p14:creationId xmlns:p14="http://schemas.microsoft.com/office/powerpoint/2010/main" val="25753051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smtClean="0">
                <a:solidFill>
                  <a:schemeClr val="tx1"/>
                </a:solidFill>
              </a:rPr>
              <a:t>&gt;&gt; </a:t>
            </a:r>
            <a:r>
              <a:rPr lang="de-DE" sz="2800" b="1" dirty="0" smtClean="0">
                <a:solidFill>
                  <a:schemeClr val="tx1"/>
                </a:solidFill>
              </a:rPr>
              <a:t>Schematischer Auszug aus dem statistischen	Meldebogen</a:t>
            </a:r>
            <a:r>
              <a:rPr lang="de-DE" sz="2800" dirty="0" smtClean="0">
                <a:solidFill>
                  <a:schemeClr val="tx1"/>
                </a:solidFill>
              </a:rPr>
              <a:t>:</a:t>
            </a:r>
            <a:endParaRPr lang="de-DE" sz="2800" dirty="0">
              <a:solidFill>
                <a:schemeClr val="tx1"/>
              </a:solidFill>
            </a:endParaRPr>
          </a:p>
        </p:txBody>
      </p:sp>
      <p:sp>
        <p:nvSpPr>
          <p:cNvPr id="4" name="Datumsplatzhalter 3"/>
          <p:cNvSpPr>
            <a:spLocks noGrp="1"/>
          </p:cNvSpPr>
          <p:nvPr>
            <p:ph type="dt" sz="half" idx="10"/>
          </p:nvPr>
        </p:nvSpPr>
        <p:spPr/>
        <p:txBody>
          <a:bodyPr/>
          <a:lstStyle/>
          <a:p>
            <a:fld id="{E040F947-20EE-4F96-844A-EA71F36E931F}"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30</a:t>
            </a:fld>
            <a:endParaRPr lang="de-DE"/>
          </a:p>
        </p:txBody>
      </p:sp>
      <p:sp>
        <p:nvSpPr>
          <p:cNvPr id="3" name="Inhaltsplatzhalter 2"/>
          <p:cNvSpPr>
            <a:spLocks noGrp="1"/>
          </p:cNvSpPr>
          <p:nvPr>
            <p:ph idx="1"/>
          </p:nvPr>
        </p:nvSpPr>
        <p:spPr/>
        <p:txBody>
          <a:bodyPr/>
          <a:lstStyle/>
          <a:p>
            <a:pPr marL="0" indent="0">
              <a:buNone/>
            </a:pPr>
            <a:endParaRPr lang="de-DE" dirty="0" smtClean="0"/>
          </a:p>
          <a:p>
            <a:endParaRPr lang="de-DE" dirty="0"/>
          </a:p>
          <a:p>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1712701380"/>
              </p:ext>
            </p:extLst>
          </p:nvPr>
        </p:nvGraphicFramePr>
        <p:xfrm>
          <a:off x="611561" y="1700810"/>
          <a:ext cx="7488832" cy="4536501"/>
        </p:xfrm>
        <a:graphic>
          <a:graphicData uri="http://schemas.openxmlformats.org/drawingml/2006/table">
            <a:tbl>
              <a:tblPr>
                <a:tableStyleId>{5C22544A-7EE6-4342-B048-85BDC9FD1C3A}</a:tableStyleId>
              </a:tblPr>
              <a:tblGrid>
                <a:gridCol w="538856"/>
                <a:gridCol w="2429668"/>
                <a:gridCol w="1130077"/>
                <a:gridCol w="1130077"/>
                <a:gridCol w="1130077"/>
                <a:gridCol w="1130077"/>
              </a:tblGrid>
              <a:tr h="295858">
                <a:tc>
                  <a:txBody>
                    <a:bodyPr/>
                    <a:lstStyle/>
                    <a:p>
                      <a:pPr algn="l" fontAlgn="b"/>
                      <a:r>
                        <a:rPr lang="de-DE" sz="1400" b="1" u="none" strike="noStrike" dirty="0">
                          <a:solidFill>
                            <a:schemeClr val="accent1">
                              <a:lumMod val="75000"/>
                            </a:schemeClr>
                          </a:solidFill>
                          <a:effectLst/>
                        </a:rPr>
                        <a:t>Nr.</a:t>
                      </a:r>
                      <a:endParaRPr lang="de-DE" sz="1400" b="1" i="0" u="none" strike="noStrike" dirty="0">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de-DE" sz="1400" b="1" u="none" strike="noStrike" dirty="0">
                          <a:solidFill>
                            <a:schemeClr val="accent1">
                              <a:lumMod val="75000"/>
                            </a:schemeClr>
                          </a:solidFill>
                          <a:effectLst/>
                        </a:rPr>
                        <a:t>Rasse</a:t>
                      </a:r>
                      <a:endParaRPr lang="de-DE" sz="1400" b="1" i="0" u="none" strike="noStrike" dirty="0">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de-DE" sz="1400" b="1" u="none" strike="noStrike" dirty="0">
                          <a:solidFill>
                            <a:schemeClr val="accent1">
                              <a:lumMod val="75000"/>
                            </a:schemeClr>
                          </a:solidFill>
                          <a:effectLst/>
                        </a:rPr>
                        <a:t>Anzahl der</a:t>
                      </a:r>
                      <a:endParaRPr lang="de-DE" sz="1400" b="1" i="0" u="none" strike="noStrike" dirty="0">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de-DE" sz="1400" b="1" u="none" strike="noStrike" dirty="0">
                          <a:solidFill>
                            <a:schemeClr val="accent1">
                              <a:lumMod val="75000"/>
                            </a:schemeClr>
                          </a:solidFill>
                          <a:effectLst/>
                        </a:rPr>
                        <a:t>Bestand 1,0</a:t>
                      </a:r>
                      <a:endParaRPr lang="de-DE" sz="1400" b="1" i="0" u="none" strike="noStrike" dirty="0">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de-DE" sz="1400" b="1" u="none" strike="noStrike" dirty="0">
                          <a:solidFill>
                            <a:schemeClr val="accent1">
                              <a:lumMod val="75000"/>
                            </a:schemeClr>
                          </a:solidFill>
                          <a:effectLst/>
                        </a:rPr>
                        <a:t>Bestand 0,1</a:t>
                      </a:r>
                      <a:endParaRPr lang="de-DE" sz="1400" b="1" i="0" u="none" strike="noStrike" dirty="0">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de-DE" sz="1400" b="1" u="none" strike="noStrike" dirty="0">
                          <a:solidFill>
                            <a:schemeClr val="accent1">
                              <a:lumMod val="75000"/>
                            </a:schemeClr>
                          </a:solidFill>
                          <a:effectLst/>
                        </a:rPr>
                        <a:t>Jungtiere</a:t>
                      </a:r>
                      <a:endParaRPr lang="de-DE" sz="1400" b="1" i="0" u="none" strike="noStrike" dirty="0">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95858">
                <a:tc>
                  <a:txBody>
                    <a:bodyPr/>
                    <a:lstStyle/>
                    <a:p>
                      <a:pPr algn="l" fontAlgn="b"/>
                      <a:r>
                        <a:rPr lang="de-DE" sz="1400" b="1" u="none" strike="noStrike" dirty="0">
                          <a:solidFill>
                            <a:schemeClr val="accent1">
                              <a:lumMod val="75000"/>
                            </a:schemeClr>
                          </a:solidFill>
                          <a:effectLst/>
                        </a:rPr>
                        <a:t> </a:t>
                      </a:r>
                      <a:endParaRPr lang="de-DE" sz="1400" b="1" i="0" u="none" strike="noStrike" dirty="0">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a:solidFill>
                            <a:schemeClr val="accent1">
                              <a:lumMod val="75000"/>
                            </a:schemeClr>
                          </a:solidFill>
                          <a:effectLst/>
                        </a:rPr>
                        <a:t> </a:t>
                      </a:r>
                      <a:endParaRPr lang="de-DE" sz="1400" b="1" i="0" u="none" strike="noStrike" dirty="0">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400" b="1" u="none" strike="noStrike" dirty="0">
                          <a:solidFill>
                            <a:schemeClr val="accent1">
                              <a:lumMod val="75000"/>
                            </a:schemeClr>
                          </a:solidFill>
                          <a:effectLst/>
                        </a:rPr>
                        <a:t>Zuchten</a:t>
                      </a:r>
                      <a:endParaRPr lang="de-DE" sz="1400" b="1" i="0" u="none" strike="noStrike" dirty="0">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400" b="1" u="none" strike="noStrike" dirty="0">
                          <a:solidFill>
                            <a:schemeClr val="accent1">
                              <a:lumMod val="75000"/>
                            </a:schemeClr>
                          </a:solidFill>
                          <a:effectLst/>
                        </a:rPr>
                        <a:t>2011</a:t>
                      </a:r>
                      <a:endParaRPr lang="de-DE" sz="1400" b="1" i="0" u="none" strike="noStrike" dirty="0">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400" b="1" u="none" strike="noStrike" dirty="0">
                          <a:solidFill>
                            <a:schemeClr val="accent1">
                              <a:lumMod val="75000"/>
                            </a:schemeClr>
                          </a:solidFill>
                          <a:effectLst/>
                        </a:rPr>
                        <a:t>2011</a:t>
                      </a:r>
                      <a:endParaRPr lang="de-DE" sz="1400" b="1" i="0" u="none" strike="noStrike" dirty="0">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400" b="1" u="none" strike="noStrike" dirty="0">
                          <a:solidFill>
                            <a:schemeClr val="accent1">
                              <a:lumMod val="75000"/>
                            </a:schemeClr>
                          </a:solidFill>
                          <a:effectLst/>
                        </a:rPr>
                        <a:t>2011</a:t>
                      </a:r>
                      <a:endParaRPr lang="de-DE" sz="1400" b="1" i="0" u="none" strike="noStrike" dirty="0">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45">
                <a:tc>
                  <a:txBody>
                    <a:bodyPr/>
                    <a:lstStyle/>
                    <a:p>
                      <a:pPr algn="l" fontAlgn="b"/>
                      <a:r>
                        <a:rPr lang="de-DE" sz="1400" b="1" u="none" strike="noStrike" dirty="0">
                          <a:effectLst/>
                          <a:latin typeface="+mn-lt"/>
                        </a:rPr>
                        <a:t>149</a:t>
                      </a:r>
                      <a:endParaRPr lang="de-DE"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a:effectLst/>
                          <a:latin typeface="+mn-lt"/>
                        </a:rPr>
                        <a:t>Kleinchinchilla</a:t>
                      </a:r>
                      <a:endParaRPr lang="de-DE"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45">
                <a:tc>
                  <a:txBody>
                    <a:bodyPr/>
                    <a:lstStyle/>
                    <a:p>
                      <a:pPr algn="l" fontAlgn="b"/>
                      <a:r>
                        <a:rPr lang="de-DE" sz="1400" b="1" u="none" strike="noStrike">
                          <a:effectLst/>
                          <a:latin typeface="+mn-lt"/>
                        </a:rPr>
                        <a:t>150</a:t>
                      </a:r>
                      <a:endParaRPr lang="de-DE" sz="1400" b="1"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err="1">
                          <a:effectLst/>
                          <a:latin typeface="+mn-lt"/>
                        </a:rPr>
                        <a:t>Deilenaar</a:t>
                      </a:r>
                      <a:endParaRPr lang="de-DE"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45">
                <a:tc>
                  <a:txBody>
                    <a:bodyPr/>
                    <a:lstStyle/>
                    <a:p>
                      <a:pPr algn="l" fontAlgn="b"/>
                      <a:r>
                        <a:rPr lang="de-DE" sz="1400" b="1" u="none" strike="noStrike">
                          <a:effectLst/>
                          <a:latin typeface="+mn-lt"/>
                        </a:rPr>
                        <a:t>151</a:t>
                      </a:r>
                      <a:endParaRPr lang="de-DE" sz="1400" b="1"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a:effectLst/>
                          <a:latin typeface="+mn-lt"/>
                        </a:rPr>
                        <a:t>Marburger Feh</a:t>
                      </a:r>
                      <a:endParaRPr lang="de-DE"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45">
                <a:tc>
                  <a:txBody>
                    <a:bodyPr/>
                    <a:lstStyle/>
                    <a:p>
                      <a:pPr algn="l" fontAlgn="b"/>
                      <a:r>
                        <a:rPr lang="de-DE" sz="1400" b="1" u="none" strike="noStrike">
                          <a:effectLst/>
                          <a:latin typeface="+mn-lt"/>
                        </a:rPr>
                        <a:t>152</a:t>
                      </a:r>
                      <a:endParaRPr lang="de-DE" sz="1400" b="1"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a:effectLst/>
                          <a:latin typeface="+mn-lt"/>
                        </a:rPr>
                        <a:t>Sachsengold</a:t>
                      </a:r>
                      <a:endParaRPr lang="de-DE"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45">
                <a:tc>
                  <a:txBody>
                    <a:bodyPr/>
                    <a:lstStyle/>
                    <a:p>
                      <a:pPr algn="l" fontAlgn="b"/>
                      <a:r>
                        <a:rPr lang="de-DE" sz="1400" b="1" u="none" strike="noStrike">
                          <a:effectLst/>
                          <a:latin typeface="+mn-lt"/>
                        </a:rPr>
                        <a:t>153</a:t>
                      </a:r>
                      <a:endParaRPr lang="de-DE" sz="1400" b="1"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a:effectLst/>
                          <a:latin typeface="+mn-lt"/>
                        </a:rPr>
                        <a:t>Rhönkaninchen</a:t>
                      </a:r>
                      <a:endParaRPr lang="de-DE"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45">
                <a:tc>
                  <a:txBody>
                    <a:bodyPr/>
                    <a:lstStyle/>
                    <a:p>
                      <a:pPr algn="l" fontAlgn="b"/>
                      <a:r>
                        <a:rPr lang="de-DE" sz="1400" b="1" u="none" strike="noStrike">
                          <a:effectLst/>
                          <a:latin typeface="+mn-lt"/>
                        </a:rPr>
                        <a:t>154</a:t>
                      </a:r>
                      <a:endParaRPr lang="de-DE" sz="1400" b="1"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a:effectLst/>
                          <a:latin typeface="+mn-lt"/>
                        </a:rPr>
                        <a:t>Luxkaninchen</a:t>
                      </a:r>
                      <a:endParaRPr lang="de-DE"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45">
                <a:tc>
                  <a:txBody>
                    <a:bodyPr/>
                    <a:lstStyle/>
                    <a:p>
                      <a:pPr algn="l" fontAlgn="b"/>
                      <a:r>
                        <a:rPr lang="de-DE" sz="1400" b="1" u="none" strike="noStrike">
                          <a:effectLst/>
                          <a:latin typeface="+mn-lt"/>
                        </a:rPr>
                        <a:t>155</a:t>
                      </a:r>
                      <a:endParaRPr lang="de-DE" sz="1400" b="1"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err="1">
                          <a:effectLst/>
                          <a:latin typeface="+mn-lt"/>
                        </a:rPr>
                        <a:t>Perlfeh</a:t>
                      </a:r>
                      <a:endParaRPr lang="de-DE"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45">
                <a:tc>
                  <a:txBody>
                    <a:bodyPr/>
                    <a:lstStyle/>
                    <a:p>
                      <a:pPr algn="l" fontAlgn="b"/>
                      <a:r>
                        <a:rPr lang="de-DE" sz="1400" b="1" u="none" strike="noStrike">
                          <a:effectLst/>
                          <a:latin typeface="+mn-lt"/>
                        </a:rPr>
                        <a:t>156</a:t>
                      </a:r>
                      <a:endParaRPr lang="de-DE" sz="1400" b="1"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a:effectLst/>
                          <a:latin typeface="+mn-lt"/>
                        </a:rPr>
                        <a:t>Kleinsilber, schwarz</a:t>
                      </a:r>
                      <a:endParaRPr lang="de-DE"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45">
                <a:tc>
                  <a:txBody>
                    <a:bodyPr/>
                    <a:lstStyle/>
                    <a:p>
                      <a:pPr algn="l" fontAlgn="b"/>
                      <a:r>
                        <a:rPr lang="de-DE" sz="1400" b="1" u="none" strike="noStrike">
                          <a:effectLst/>
                          <a:latin typeface="+mn-lt"/>
                        </a:rPr>
                        <a:t>157</a:t>
                      </a:r>
                      <a:endParaRPr lang="de-DE" sz="1400" b="1"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err="1">
                          <a:effectLst/>
                          <a:latin typeface="+mn-lt"/>
                        </a:rPr>
                        <a:t>KlS</a:t>
                      </a:r>
                      <a:r>
                        <a:rPr lang="de-DE" sz="1400" b="1" u="none" strike="noStrike" dirty="0">
                          <a:effectLst/>
                          <a:latin typeface="+mn-lt"/>
                        </a:rPr>
                        <a:t>, blau</a:t>
                      </a:r>
                      <a:endParaRPr lang="de-DE"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45">
                <a:tc>
                  <a:txBody>
                    <a:bodyPr/>
                    <a:lstStyle/>
                    <a:p>
                      <a:pPr algn="l" fontAlgn="b"/>
                      <a:r>
                        <a:rPr lang="de-DE" sz="1400" b="1" u="none" strike="noStrike">
                          <a:effectLst/>
                          <a:latin typeface="+mn-lt"/>
                        </a:rPr>
                        <a:t>158</a:t>
                      </a:r>
                      <a:endParaRPr lang="de-DE" sz="1400" b="1"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err="1">
                          <a:effectLst/>
                          <a:latin typeface="+mn-lt"/>
                        </a:rPr>
                        <a:t>KlS</a:t>
                      </a:r>
                      <a:r>
                        <a:rPr lang="de-DE" sz="1400" b="1" u="none" strike="noStrike" dirty="0">
                          <a:effectLst/>
                          <a:latin typeface="+mn-lt"/>
                        </a:rPr>
                        <a:t>, havannafarbig</a:t>
                      </a:r>
                      <a:endParaRPr lang="de-DE"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45">
                <a:tc>
                  <a:txBody>
                    <a:bodyPr/>
                    <a:lstStyle/>
                    <a:p>
                      <a:pPr algn="l" fontAlgn="b"/>
                      <a:r>
                        <a:rPr lang="de-DE" sz="1400" b="1" u="none" strike="noStrike">
                          <a:effectLst/>
                          <a:latin typeface="+mn-lt"/>
                        </a:rPr>
                        <a:t>159</a:t>
                      </a:r>
                      <a:endParaRPr lang="de-DE" sz="1400" b="1"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err="1">
                          <a:effectLst/>
                          <a:latin typeface="+mn-lt"/>
                        </a:rPr>
                        <a:t>KlS</a:t>
                      </a:r>
                      <a:r>
                        <a:rPr lang="de-DE" sz="1400" b="1" u="none" strike="noStrike" dirty="0">
                          <a:effectLst/>
                          <a:latin typeface="+mn-lt"/>
                        </a:rPr>
                        <a:t>, gelb</a:t>
                      </a:r>
                      <a:endParaRPr lang="de-DE"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45">
                <a:tc>
                  <a:txBody>
                    <a:bodyPr/>
                    <a:lstStyle/>
                    <a:p>
                      <a:pPr algn="l" fontAlgn="b"/>
                      <a:r>
                        <a:rPr lang="de-DE" sz="1400" b="1" u="none" strike="noStrike">
                          <a:effectLst/>
                          <a:latin typeface="+mn-lt"/>
                        </a:rPr>
                        <a:t>160</a:t>
                      </a:r>
                      <a:endParaRPr lang="de-DE" sz="1400" b="1"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err="1">
                          <a:effectLst/>
                          <a:latin typeface="+mn-lt"/>
                        </a:rPr>
                        <a:t>KlS</a:t>
                      </a:r>
                      <a:r>
                        <a:rPr lang="de-DE" sz="1400" b="1" u="none" strike="noStrike" dirty="0">
                          <a:effectLst/>
                          <a:latin typeface="+mn-lt"/>
                        </a:rPr>
                        <a:t>, graubraun</a:t>
                      </a:r>
                      <a:endParaRPr lang="de-DE"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45">
                <a:tc>
                  <a:txBody>
                    <a:bodyPr/>
                    <a:lstStyle/>
                    <a:p>
                      <a:pPr algn="l" fontAlgn="b"/>
                      <a:r>
                        <a:rPr lang="de-DE" sz="1400" b="1" u="none" strike="noStrike" dirty="0">
                          <a:effectLst/>
                          <a:latin typeface="+mn-lt"/>
                        </a:rPr>
                        <a:t>161</a:t>
                      </a:r>
                      <a:endParaRPr lang="de-DE"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err="1">
                          <a:effectLst/>
                          <a:latin typeface="+mn-lt"/>
                        </a:rPr>
                        <a:t>KlS</a:t>
                      </a:r>
                      <a:r>
                        <a:rPr lang="de-DE" sz="1400" b="1" u="none" strike="noStrike" dirty="0">
                          <a:effectLst/>
                          <a:latin typeface="+mn-lt"/>
                        </a:rPr>
                        <a:t>, hell</a:t>
                      </a:r>
                      <a:endParaRPr lang="de-DE"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a:effectLst/>
                        </a:rPr>
                        <a:t> </a:t>
                      </a:r>
                      <a:endParaRPr lang="de-DE"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u="none" strike="noStrike" dirty="0">
                          <a:effectLst/>
                        </a:rPr>
                        <a:t> </a:t>
                      </a:r>
                      <a:endParaRPr lang="de-DE"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41135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solidFill>
                  <a:schemeClr val="tx1"/>
                </a:solidFill>
              </a:rPr>
              <a:t>&gt;&gt; Beispiel 1:</a:t>
            </a:r>
            <a:endParaRPr lang="de-DE" sz="2800" b="1" dirty="0">
              <a:solidFill>
                <a:schemeClr val="tx1"/>
              </a:solidFill>
            </a:endParaRPr>
          </a:p>
        </p:txBody>
      </p:sp>
      <p:sp>
        <p:nvSpPr>
          <p:cNvPr id="3" name="Inhaltsplatzhalter 2"/>
          <p:cNvSpPr>
            <a:spLocks noGrp="1"/>
          </p:cNvSpPr>
          <p:nvPr>
            <p:ph idx="1"/>
          </p:nvPr>
        </p:nvSpPr>
        <p:spPr/>
        <p:txBody>
          <a:bodyPr>
            <a:normAutofit lnSpcReduction="10000"/>
          </a:bodyPr>
          <a:lstStyle/>
          <a:p>
            <a:r>
              <a:rPr lang="de-DE" sz="2800" b="1" u="sng" dirty="0" smtClean="0"/>
              <a:t>Rasse</a:t>
            </a:r>
            <a:r>
              <a:rPr lang="de-DE" dirty="0" smtClean="0"/>
              <a:t>:	Kleinchinchilla</a:t>
            </a:r>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smtClean="0"/>
          </a:p>
          <a:p>
            <a:r>
              <a:rPr lang="de-DE" sz="2000" dirty="0" smtClean="0"/>
              <a:t>Im </a:t>
            </a:r>
            <a:r>
              <a:rPr lang="de-DE" sz="2000" b="1" dirty="0" smtClean="0"/>
              <a:t>Vereinszuchtbuch</a:t>
            </a:r>
            <a:r>
              <a:rPr lang="de-DE" sz="2000" dirty="0" smtClean="0"/>
              <a:t> werden für jede Rasse/Farbenschlag alle Züchter herausgefiltert und die </a:t>
            </a:r>
            <a:r>
              <a:rPr lang="de-DE" sz="2000" dirty="0"/>
              <a:t>B</a:t>
            </a:r>
            <a:r>
              <a:rPr lang="de-DE" sz="2000" dirty="0" smtClean="0"/>
              <a:t>estände addiert. Die ermittelten </a:t>
            </a:r>
            <a:r>
              <a:rPr lang="de-DE" sz="2000" b="1" dirty="0" smtClean="0"/>
              <a:t>Gesamtbestände</a:t>
            </a:r>
            <a:r>
              <a:rPr lang="de-DE" sz="2000" dirty="0" smtClean="0"/>
              <a:t> werden in die Meldung eingetragen!</a:t>
            </a:r>
          </a:p>
          <a:p>
            <a:endParaRPr lang="de-DE" sz="2000" dirty="0"/>
          </a:p>
        </p:txBody>
      </p:sp>
      <p:sp>
        <p:nvSpPr>
          <p:cNvPr id="4" name="Datumsplatzhalter 3"/>
          <p:cNvSpPr>
            <a:spLocks noGrp="1"/>
          </p:cNvSpPr>
          <p:nvPr>
            <p:ph type="dt" sz="half" idx="10"/>
          </p:nvPr>
        </p:nvSpPr>
        <p:spPr/>
        <p:txBody>
          <a:bodyPr/>
          <a:lstStyle/>
          <a:p>
            <a:fld id="{9FABBA81-6B9E-45A1-A73B-FBF2A71BFC97}"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31</a:t>
            </a:fld>
            <a:endParaRPr lang="de-DE"/>
          </a:p>
        </p:txBody>
      </p:sp>
      <p:graphicFrame>
        <p:nvGraphicFramePr>
          <p:cNvPr id="7" name="Tabelle 6"/>
          <p:cNvGraphicFramePr>
            <a:graphicFrameLocks noGrp="1"/>
          </p:cNvGraphicFramePr>
          <p:nvPr>
            <p:extLst>
              <p:ext uri="{D42A27DB-BD31-4B8C-83A1-F6EECF244321}">
                <p14:modId xmlns:p14="http://schemas.microsoft.com/office/powerpoint/2010/main" val="2522381941"/>
              </p:ext>
            </p:extLst>
          </p:nvPr>
        </p:nvGraphicFramePr>
        <p:xfrm>
          <a:off x="539552" y="2636912"/>
          <a:ext cx="7128793" cy="2148840"/>
        </p:xfrm>
        <a:graphic>
          <a:graphicData uri="http://schemas.openxmlformats.org/drawingml/2006/table">
            <a:tbl>
              <a:tblPr firstRow="1" bandRow="1">
                <a:tableStyleId>{5C22544A-7EE6-4342-B048-85BDC9FD1C3A}</a:tableStyleId>
              </a:tblPr>
              <a:tblGrid>
                <a:gridCol w="1368152"/>
                <a:gridCol w="1483364"/>
                <a:gridCol w="1425759"/>
                <a:gridCol w="1425759"/>
                <a:gridCol w="1425759"/>
              </a:tblGrid>
              <a:tr h="370840">
                <a:tc>
                  <a:txBody>
                    <a:bodyPr/>
                    <a:lstStyle/>
                    <a:p>
                      <a:r>
                        <a:rPr lang="de-DE" dirty="0" smtClean="0"/>
                        <a:t>Züchter</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Anzahl der Zuchten</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Bestand</a:t>
                      </a:r>
                      <a:r>
                        <a:rPr lang="de-DE" baseline="0" dirty="0" smtClean="0"/>
                        <a:t> 1,0</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Bestand 0,1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Jungtiere</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de-DE" dirty="0" smtClean="0"/>
                        <a:t>A 01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4</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7</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29</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de-DE" dirty="0" smtClean="0"/>
                        <a:t>A 02</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3</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6</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22</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de-DE" dirty="0" smtClean="0"/>
                        <a:t>J 01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3</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14</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de-DE" sz="2000" b="1" u="sng" dirty="0" smtClean="0">
                          <a:solidFill>
                            <a:srgbClr val="FF0000"/>
                          </a:solidFill>
                        </a:rPr>
                        <a:t>Gesamt:</a:t>
                      </a:r>
                      <a:endParaRPr lang="de-DE" b="1" u="sng"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b="1" dirty="0" smtClean="0">
                          <a:solidFill>
                            <a:srgbClr val="FF0000"/>
                          </a:solidFill>
                        </a:rPr>
                        <a:t>3</a:t>
                      </a:r>
                      <a:endParaRPr lang="de-DE"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b="1" dirty="0" smtClean="0">
                          <a:solidFill>
                            <a:srgbClr val="FF0000"/>
                          </a:solidFill>
                        </a:rPr>
                        <a:t>8</a:t>
                      </a:r>
                      <a:endParaRPr lang="de-DE"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b="1" dirty="0" smtClean="0">
                          <a:solidFill>
                            <a:srgbClr val="FF0000"/>
                          </a:solidFill>
                        </a:rPr>
                        <a:t>16</a:t>
                      </a:r>
                      <a:endParaRPr lang="de-DE"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b="1" dirty="0" smtClean="0">
                          <a:solidFill>
                            <a:srgbClr val="FF0000"/>
                          </a:solidFill>
                        </a:rPr>
                        <a:t>65</a:t>
                      </a:r>
                      <a:endParaRPr lang="de-DE"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939254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solidFill>
                  <a:schemeClr val="tx1"/>
                </a:solidFill>
              </a:rPr>
              <a:t>&gt;&gt; Beispiel 2:</a:t>
            </a:r>
            <a:endParaRPr lang="de-DE" sz="3200" dirty="0">
              <a:solidFill>
                <a:schemeClr val="tx1"/>
              </a:solidFill>
            </a:endParaRPr>
          </a:p>
        </p:txBody>
      </p:sp>
      <p:sp>
        <p:nvSpPr>
          <p:cNvPr id="3" name="Inhaltsplatzhalter 2"/>
          <p:cNvSpPr>
            <a:spLocks noGrp="1"/>
          </p:cNvSpPr>
          <p:nvPr>
            <p:ph idx="1"/>
          </p:nvPr>
        </p:nvSpPr>
        <p:spPr/>
        <p:txBody>
          <a:bodyPr/>
          <a:lstStyle/>
          <a:p>
            <a:r>
              <a:rPr lang="de-DE" sz="2800" b="1" u="sng" dirty="0" smtClean="0"/>
              <a:t>Rasse:</a:t>
            </a:r>
            <a:r>
              <a:rPr lang="de-DE" dirty="0" smtClean="0"/>
              <a:t>	</a:t>
            </a:r>
            <a:r>
              <a:rPr lang="de-DE" dirty="0" err="1" smtClean="0"/>
              <a:t>Perlfeh</a:t>
            </a:r>
            <a:endParaRPr lang="de-DE" dirty="0" smtClean="0"/>
          </a:p>
          <a:p>
            <a:endParaRPr lang="de-DE" dirty="0"/>
          </a:p>
        </p:txBody>
      </p:sp>
      <p:sp>
        <p:nvSpPr>
          <p:cNvPr id="4" name="Datumsplatzhalter 3"/>
          <p:cNvSpPr>
            <a:spLocks noGrp="1"/>
          </p:cNvSpPr>
          <p:nvPr>
            <p:ph type="dt" sz="half" idx="10"/>
          </p:nvPr>
        </p:nvSpPr>
        <p:spPr/>
        <p:txBody>
          <a:bodyPr/>
          <a:lstStyle/>
          <a:p>
            <a:fld id="{1F6F1946-627A-4ADE-839B-3D457C96DFBB}"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32</a:t>
            </a:fld>
            <a:endParaRPr lang="de-DE"/>
          </a:p>
        </p:txBody>
      </p:sp>
      <p:graphicFrame>
        <p:nvGraphicFramePr>
          <p:cNvPr id="7" name="Tabelle 6"/>
          <p:cNvGraphicFramePr>
            <a:graphicFrameLocks noGrp="1"/>
          </p:cNvGraphicFramePr>
          <p:nvPr>
            <p:extLst>
              <p:ext uri="{D42A27DB-BD31-4B8C-83A1-F6EECF244321}">
                <p14:modId xmlns:p14="http://schemas.microsoft.com/office/powerpoint/2010/main" val="1407217225"/>
              </p:ext>
            </p:extLst>
          </p:nvPr>
        </p:nvGraphicFramePr>
        <p:xfrm>
          <a:off x="611560" y="2852936"/>
          <a:ext cx="7128790" cy="1767840"/>
        </p:xfrm>
        <a:graphic>
          <a:graphicData uri="http://schemas.openxmlformats.org/drawingml/2006/table">
            <a:tbl>
              <a:tblPr firstRow="1" bandRow="1">
                <a:tableStyleId>{5C22544A-7EE6-4342-B048-85BDC9FD1C3A}</a:tableStyleId>
              </a:tblPr>
              <a:tblGrid>
                <a:gridCol w="1425758"/>
                <a:gridCol w="1425758"/>
                <a:gridCol w="1425758"/>
                <a:gridCol w="1425758"/>
                <a:gridCol w="1425758"/>
              </a:tblGrid>
              <a:tr h="0">
                <a:tc>
                  <a:txBody>
                    <a:bodyPr/>
                    <a:lstStyle/>
                    <a:p>
                      <a:r>
                        <a:rPr lang="de-DE" dirty="0" smtClean="0"/>
                        <a:t>Züchter</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Anzahl</a:t>
                      </a:r>
                      <a:r>
                        <a:rPr lang="de-DE" baseline="0" dirty="0" smtClean="0"/>
                        <a:t> der Zuchten</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Bestand 1,0</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Bestand 0,1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Jungtiere</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r>
                        <a:rPr lang="de-DE" dirty="0" smtClean="0"/>
                        <a:t>A 03</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2</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5</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24</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r>
                        <a:rPr lang="de-DE" dirty="0" smtClean="0"/>
                        <a:t>J 02</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3</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r>
                        <a:rPr lang="de-DE" sz="2000" b="1" u="sng" dirty="0" smtClean="0">
                          <a:solidFill>
                            <a:srgbClr val="FF0000"/>
                          </a:solidFill>
                        </a:rPr>
                        <a:t>Gesamt</a:t>
                      </a:r>
                      <a:r>
                        <a:rPr lang="de-DE" sz="2000" b="1" dirty="0" smtClean="0">
                          <a:solidFill>
                            <a:srgbClr val="FF0000"/>
                          </a:solidFill>
                        </a:rPr>
                        <a:t>:</a:t>
                      </a:r>
                      <a:endParaRPr lang="de-DE"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b="1" dirty="0" smtClean="0">
                          <a:solidFill>
                            <a:srgbClr val="FF0000"/>
                          </a:solidFill>
                        </a:rPr>
                        <a:t>2</a:t>
                      </a:r>
                      <a:endParaRPr lang="de-DE"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b="1" dirty="0" smtClean="0">
                          <a:solidFill>
                            <a:srgbClr val="FF0000"/>
                          </a:solidFill>
                        </a:rPr>
                        <a:t>3</a:t>
                      </a:r>
                      <a:endParaRPr lang="de-DE"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b="1" dirty="0" smtClean="0">
                          <a:solidFill>
                            <a:srgbClr val="FF0000"/>
                          </a:solidFill>
                        </a:rPr>
                        <a:t>8</a:t>
                      </a:r>
                      <a:endParaRPr lang="de-DE"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b="1" dirty="0" smtClean="0">
                          <a:solidFill>
                            <a:srgbClr val="FF0000"/>
                          </a:solidFill>
                        </a:rPr>
                        <a:t>35</a:t>
                      </a:r>
                      <a:endParaRPr lang="de-DE"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004333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solidFill>
                  <a:schemeClr val="tx1"/>
                </a:solidFill>
              </a:rPr>
              <a:t>&gt;&gt; Beispiel 3:</a:t>
            </a:r>
            <a:endParaRPr lang="de-DE" sz="2800" b="1" dirty="0">
              <a:solidFill>
                <a:schemeClr val="tx1"/>
              </a:solidFill>
            </a:endParaRPr>
          </a:p>
        </p:txBody>
      </p:sp>
      <p:sp>
        <p:nvSpPr>
          <p:cNvPr id="3" name="Inhaltsplatzhalter 2"/>
          <p:cNvSpPr>
            <a:spLocks noGrp="1"/>
          </p:cNvSpPr>
          <p:nvPr>
            <p:ph idx="1"/>
          </p:nvPr>
        </p:nvSpPr>
        <p:spPr/>
        <p:txBody>
          <a:bodyPr/>
          <a:lstStyle/>
          <a:p>
            <a:r>
              <a:rPr lang="de-DE" sz="2800" b="1" u="sng" dirty="0" smtClean="0"/>
              <a:t>Rasse</a:t>
            </a:r>
            <a:r>
              <a:rPr lang="de-DE" dirty="0" smtClean="0"/>
              <a:t>:	Kleinsilber, gelb</a:t>
            </a:r>
          </a:p>
          <a:p>
            <a:endParaRPr lang="de-DE" dirty="0"/>
          </a:p>
        </p:txBody>
      </p:sp>
      <p:sp>
        <p:nvSpPr>
          <p:cNvPr id="4" name="Datumsplatzhalter 3"/>
          <p:cNvSpPr>
            <a:spLocks noGrp="1"/>
          </p:cNvSpPr>
          <p:nvPr>
            <p:ph type="dt" sz="half" idx="10"/>
          </p:nvPr>
        </p:nvSpPr>
        <p:spPr/>
        <p:txBody>
          <a:bodyPr/>
          <a:lstStyle/>
          <a:p>
            <a:fld id="{A7A2B021-7DF5-4834-BA5D-2E70D1AEF34D}"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33</a:t>
            </a:fld>
            <a:endParaRPr lang="de-DE"/>
          </a:p>
        </p:txBody>
      </p:sp>
      <p:graphicFrame>
        <p:nvGraphicFramePr>
          <p:cNvPr id="7" name="Tabelle 6"/>
          <p:cNvGraphicFramePr>
            <a:graphicFrameLocks noGrp="1"/>
          </p:cNvGraphicFramePr>
          <p:nvPr>
            <p:extLst>
              <p:ext uri="{D42A27DB-BD31-4B8C-83A1-F6EECF244321}">
                <p14:modId xmlns:p14="http://schemas.microsoft.com/office/powerpoint/2010/main" val="3314038736"/>
              </p:ext>
            </p:extLst>
          </p:nvPr>
        </p:nvGraphicFramePr>
        <p:xfrm>
          <a:off x="539554" y="2708920"/>
          <a:ext cx="7632845" cy="2519680"/>
        </p:xfrm>
        <a:graphic>
          <a:graphicData uri="http://schemas.openxmlformats.org/drawingml/2006/table">
            <a:tbl>
              <a:tblPr firstRow="1" bandRow="1">
                <a:tableStyleId>{5C22544A-7EE6-4342-B048-85BDC9FD1C3A}</a:tableStyleId>
              </a:tblPr>
              <a:tblGrid>
                <a:gridCol w="1526569"/>
                <a:gridCol w="1526569"/>
                <a:gridCol w="1526569"/>
                <a:gridCol w="1526569"/>
                <a:gridCol w="1526569"/>
              </a:tblGrid>
              <a:tr h="370840">
                <a:tc>
                  <a:txBody>
                    <a:bodyPr/>
                    <a:lstStyle/>
                    <a:p>
                      <a:r>
                        <a:rPr lang="de-DE" dirty="0" smtClean="0"/>
                        <a:t>Züchter</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Anzahl der Zuchten</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Bestand 1,0</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Bestand 0,1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Jungtiere</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de-DE" dirty="0" smtClean="0"/>
                        <a:t>A 04</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3</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6</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23</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de-DE" dirty="0" smtClean="0"/>
                        <a:t>A 05</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3</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7</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25</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de-DE" dirty="0" smtClean="0"/>
                        <a:t>J 03</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3</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13</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de-DE" dirty="0" smtClean="0"/>
                        <a:t>J 04</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2</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5</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smtClean="0"/>
                        <a:t>17</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de-DE" sz="2000" b="1" u="sng" dirty="0" smtClean="0">
                          <a:solidFill>
                            <a:srgbClr val="FF0000"/>
                          </a:solidFill>
                        </a:rPr>
                        <a:t>Gesamt</a:t>
                      </a:r>
                      <a:r>
                        <a:rPr lang="de-DE" sz="2000" b="1" dirty="0" smtClean="0">
                          <a:solidFill>
                            <a:srgbClr val="FF0000"/>
                          </a:solidFill>
                        </a:rPr>
                        <a:t>:</a:t>
                      </a:r>
                      <a:endParaRPr lang="de-DE"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800" b="1" dirty="0" smtClean="0">
                          <a:solidFill>
                            <a:srgbClr val="FF0000"/>
                          </a:solidFill>
                        </a:rPr>
                        <a:t>4</a:t>
                      </a:r>
                      <a:endParaRPr lang="de-DE"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800" b="1" dirty="0" smtClean="0">
                          <a:solidFill>
                            <a:srgbClr val="FF0000"/>
                          </a:solidFill>
                        </a:rPr>
                        <a:t>9</a:t>
                      </a:r>
                      <a:endParaRPr lang="de-DE"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800" b="1" dirty="0" smtClean="0">
                          <a:solidFill>
                            <a:srgbClr val="FF0000"/>
                          </a:solidFill>
                        </a:rPr>
                        <a:t>21</a:t>
                      </a:r>
                      <a:endParaRPr lang="de-DE"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800" b="1" dirty="0" smtClean="0">
                          <a:solidFill>
                            <a:srgbClr val="FF0000"/>
                          </a:solidFill>
                        </a:rPr>
                        <a:t>78</a:t>
                      </a:r>
                      <a:endParaRPr lang="de-DE"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475582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solidFill>
                  <a:schemeClr val="tx1"/>
                </a:solidFill>
              </a:rPr>
              <a:t>&gt;&gt; So sollte die Meldung dann aussehen:</a:t>
            </a:r>
            <a:endParaRPr lang="de-DE" sz="2800" b="1" dirty="0">
              <a:solidFill>
                <a:schemeClr val="tx1"/>
              </a:solidFill>
            </a:endParaRP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877161073"/>
              </p:ext>
            </p:extLst>
          </p:nvPr>
        </p:nvGraphicFramePr>
        <p:xfrm>
          <a:off x="611560" y="1700807"/>
          <a:ext cx="8136904" cy="4536503"/>
        </p:xfrm>
        <a:graphic>
          <a:graphicData uri="http://schemas.openxmlformats.org/drawingml/2006/table">
            <a:tbl>
              <a:tblPr>
                <a:tableStyleId>{5C22544A-7EE6-4342-B048-85BDC9FD1C3A}</a:tableStyleId>
              </a:tblPr>
              <a:tblGrid>
                <a:gridCol w="813688"/>
                <a:gridCol w="2560148"/>
                <a:gridCol w="1190767"/>
                <a:gridCol w="1190767"/>
                <a:gridCol w="1190767"/>
                <a:gridCol w="1190767"/>
              </a:tblGrid>
              <a:tr h="257756">
                <a:tc>
                  <a:txBody>
                    <a:bodyPr/>
                    <a:lstStyle/>
                    <a:p>
                      <a:pPr algn="l" fontAlgn="b"/>
                      <a:r>
                        <a:rPr lang="de-DE" sz="1600" b="1" u="none" strike="noStrike" dirty="0">
                          <a:solidFill>
                            <a:schemeClr val="accent1">
                              <a:lumMod val="75000"/>
                            </a:schemeClr>
                          </a:solidFill>
                          <a:effectLst/>
                        </a:rPr>
                        <a:t>Nr.</a:t>
                      </a:r>
                      <a:endParaRPr lang="de-DE" sz="1600" b="1" i="0" u="none" strike="noStrike" dirty="0">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de-DE" sz="1600" b="1" u="none" strike="noStrike">
                          <a:solidFill>
                            <a:schemeClr val="accent1">
                              <a:lumMod val="75000"/>
                            </a:schemeClr>
                          </a:solidFill>
                          <a:effectLst/>
                        </a:rPr>
                        <a:t>Rasse</a:t>
                      </a:r>
                      <a:endParaRPr lang="de-DE" sz="1600" b="1" i="0" u="none" strike="noStrike">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de-DE" sz="1600" b="1" u="none" strike="noStrike" dirty="0">
                          <a:solidFill>
                            <a:schemeClr val="accent1">
                              <a:lumMod val="75000"/>
                            </a:schemeClr>
                          </a:solidFill>
                          <a:effectLst/>
                        </a:rPr>
                        <a:t>Anzahl der</a:t>
                      </a:r>
                      <a:endParaRPr lang="de-DE" sz="1600" b="1" i="0" u="none" strike="noStrike" dirty="0">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de-DE" sz="1600" b="1" u="none" strike="noStrike">
                          <a:solidFill>
                            <a:schemeClr val="accent1">
                              <a:lumMod val="75000"/>
                            </a:schemeClr>
                          </a:solidFill>
                          <a:effectLst/>
                        </a:rPr>
                        <a:t>Bestand 1,0</a:t>
                      </a:r>
                      <a:endParaRPr lang="de-DE" sz="1600" b="1" i="0" u="none" strike="noStrike">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de-DE" sz="1600" b="1" u="none" strike="noStrike">
                          <a:solidFill>
                            <a:schemeClr val="accent1">
                              <a:lumMod val="75000"/>
                            </a:schemeClr>
                          </a:solidFill>
                          <a:effectLst/>
                        </a:rPr>
                        <a:t>Bestand 0,1</a:t>
                      </a:r>
                      <a:endParaRPr lang="de-DE" sz="1600" b="1" i="0" u="none" strike="noStrike">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de-DE" sz="1600" b="1" u="none" strike="noStrike" dirty="0">
                          <a:solidFill>
                            <a:schemeClr val="accent1">
                              <a:lumMod val="75000"/>
                            </a:schemeClr>
                          </a:solidFill>
                          <a:effectLst/>
                        </a:rPr>
                        <a:t>Jungtiere</a:t>
                      </a:r>
                      <a:endParaRPr lang="de-DE" sz="1600" b="1" i="0" u="none" strike="noStrike" dirty="0">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7756">
                <a:tc>
                  <a:txBody>
                    <a:bodyPr/>
                    <a:lstStyle/>
                    <a:p>
                      <a:pPr algn="l" fontAlgn="b"/>
                      <a:r>
                        <a:rPr lang="de-DE" sz="1600" b="1" u="none" strike="noStrike">
                          <a:solidFill>
                            <a:schemeClr val="accent1">
                              <a:lumMod val="75000"/>
                            </a:schemeClr>
                          </a:solidFill>
                          <a:effectLst/>
                        </a:rPr>
                        <a:t> </a:t>
                      </a:r>
                      <a:endParaRPr lang="de-DE" sz="1600" b="1" i="0" u="none" strike="noStrike">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de-DE" sz="1600" b="1" u="none" strike="noStrike">
                          <a:solidFill>
                            <a:schemeClr val="accent1">
                              <a:lumMod val="75000"/>
                            </a:schemeClr>
                          </a:solidFill>
                          <a:effectLst/>
                        </a:rPr>
                        <a:t> </a:t>
                      </a:r>
                      <a:endParaRPr lang="de-DE" sz="1600" b="1" i="0" u="none" strike="noStrike">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de-DE" sz="1600" b="1" u="none" strike="noStrike">
                          <a:solidFill>
                            <a:schemeClr val="accent1">
                              <a:lumMod val="75000"/>
                            </a:schemeClr>
                          </a:solidFill>
                          <a:effectLst/>
                        </a:rPr>
                        <a:t>Zuchten</a:t>
                      </a:r>
                      <a:endParaRPr lang="de-DE" sz="1600" b="1" i="0" u="none" strike="noStrike">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de-DE" sz="1600" b="1" u="none" strike="noStrike">
                          <a:solidFill>
                            <a:schemeClr val="accent1">
                              <a:lumMod val="75000"/>
                            </a:schemeClr>
                          </a:solidFill>
                          <a:effectLst/>
                        </a:rPr>
                        <a:t>2011</a:t>
                      </a:r>
                      <a:endParaRPr lang="de-DE" sz="1600" b="1" i="0" u="none" strike="noStrike">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de-DE" sz="1600" b="1" u="none" strike="noStrike">
                          <a:solidFill>
                            <a:schemeClr val="accent1">
                              <a:lumMod val="75000"/>
                            </a:schemeClr>
                          </a:solidFill>
                          <a:effectLst/>
                        </a:rPr>
                        <a:t>2011</a:t>
                      </a:r>
                      <a:endParaRPr lang="de-DE" sz="1600" b="1" i="0" u="none" strike="noStrike">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de-DE" sz="1600" b="1" u="none" strike="noStrike" dirty="0">
                          <a:solidFill>
                            <a:schemeClr val="accent1">
                              <a:lumMod val="75000"/>
                            </a:schemeClr>
                          </a:solidFill>
                          <a:effectLst/>
                        </a:rPr>
                        <a:t>2011</a:t>
                      </a:r>
                      <a:endParaRPr lang="de-DE" sz="1600" b="1" i="0" u="none" strike="noStrike" dirty="0">
                        <a:solidFill>
                          <a:schemeClr val="accent1">
                            <a:lumMod val="7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9307">
                <a:tc>
                  <a:txBody>
                    <a:bodyPr/>
                    <a:lstStyle/>
                    <a:p>
                      <a:pPr algn="l" fontAlgn="b"/>
                      <a:r>
                        <a:rPr lang="de-DE" sz="1400" b="1" u="none" strike="noStrike" dirty="0">
                          <a:effectLst/>
                        </a:rPr>
                        <a:t>149</a:t>
                      </a:r>
                      <a:endParaRPr lang="de-DE"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a:effectLst/>
                        </a:rPr>
                        <a:t>Kleinchinchilla</a:t>
                      </a:r>
                      <a:endParaRPr lang="de-DE"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r>
                        <a:rPr lang="de-DE" sz="1800" b="1" u="none" strike="noStrike" dirty="0" smtClean="0">
                          <a:solidFill>
                            <a:srgbClr val="FF0000"/>
                          </a:solidFill>
                          <a:effectLst/>
                        </a:rPr>
                        <a:t>3</a:t>
                      </a:r>
                      <a:endParaRPr lang="de-DE" sz="1800" b="1" i="0" u="none" strike="noStrike" dirty="0">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r>
                        <a:rPr lang="de-DE" sz="1800" b="1" u="none" strike="noStrike" dirty="0" smtClean="0">
                          <a:solidFill>
                            <a:srgbClr val="FF0000"/>
                          </a:solidFill>
                          <a:effectLst/>
                        </a:rPr>
                        <a:t>8</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i="0" u="none" strike="noStrike" dirty="0" smtClean="0">
                          <a:solidFill>
                            <a:srgbClr val="FF0000"/>
                          </a:solidFill>
                          <a:effectLst/>
                          <a:latin typeface="+mn-lt"/>
                        </a:rPr>
                        <a:t>16</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i="0" u="none" strike="noStrike" dirty="0" smtClean="0">
                          <a:solidFill>
                            <a:srgbClr val="FF0000"/>
                          </a:solidFill>
                          <a:effectLst/>
                          <a:latin typeface="+mn-lt"/>
                        </a:rPr>
                        <a:t>65</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307">
                <a:tc>
                  <a:txBody>
                    <a:bodyPr/>
                    <a:lstStyle/>
                    <a:p>
                      <a:pPr algn="l" fontAlgn="b"/>
                      <a:r>
                        <a:rPr lang="de-DE" sz="1400" b="1" u="none" strike="noStrike" dirty="0">
                          <a:effectLst/>
                        </a:rPr>
                        <a:t>150</a:t>
                      </a:r>
                      <a:endParaRPr lang="de-DE"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err="1">
                          <a:effectLst/>
                        </a:rPr>
                        <a:t>Deilenaar</a:t>
                      </a:r>
                      <a:endParaRPr lang="de-DE"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endParaRPr lang="de-DE" sz="1800" b="1" i="0" u="none" strike="noStrike" dirty="0">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307">
                <a:tc>
                  <a:txBody>
                    <a:bodyPr/>
                    <a:lstStyle/>
                    <a:p>
                      <a:pPr algn="l" fontAlgn="b"/>
                      <a:r>
                        <a:rPr lang="de-DE" sz="1400" b="1" u="none" strike="noStrike">
                          <a:effectLst/>
                        </a:rPr>
                        <a:t>151</a:t>
                      </a:r>
                      <a:endParaRPr lang="de-DE"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a:effectLst/>
                        </a:rPr>
                        <a:t>Marburger Feh</a:t>
                      </a:r>
                      <a:endParaRPr lang="de-DE"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307">
                <a:tc>
                  <a:txBody>
                    <a:bodyPr/>
                    <a:lstStyle/>
                    <a:p>
                      <a:pPr algn="l" fontAlgn="b"/>
                      <a:r>
                        <a:rPr lang="de-DE" sz="1400" b="1" u="none" strike="noStrike">
                          <a:effectLst/>
                        </a:rPr>
                        <a:t>152</a:t>
                      </a:r>
                      <a:endParaRPr lang="de-DE"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a:effectLst/>
                        </a:rPr>
                        <a:t>Sachsengold</a:t>
                      </a:r>
                      <a:endParaRPr lang="de-DE"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307">
                <a:tc>
                  <a:txBody>
                    <a:bodyPr/>
                    <a:lstStyle/>
                    <a:p>
                      <a:pPr algn="l" fontAlgn="b"/>
                      <a:r>
                        <a:rPr lang="de-DE" sz="1400" b="1" u="none" strike="noStrike">
                          <a:effectLst/>
                        </a:rPr>
                        <a:t>153</a:t>
                      </a:r>
                      <a:endParaRPr lang="de-DE"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a:effectLst/>
                        </a:rPr>
                        <a:t>Rhönkaninchen</a:t>
                      </a:r>
                      <a:endParaRPr lang="de-DE"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307">
                <a:tc>
                  <a:txBody>
                    <a:bodyPr/>
                    <a:lstStyle/>
                    <a:p>
                      <a:pPr algn="l" fontAlgn="b"/>
                      <a:r>
                        <a:rPr lang="de-DE" sz="1400" b="1" u="none" strike="noStrike">
                          <a:effectLst/>
                        </a:rPr>
                        <a:t>154</a:t>
                      </a:r>
                      <a:endParaRPr lang="de-DE"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a:effectLst/>
                        </a:rPr>
                        <a:t>Luxkaninchen</a:t>
                      </a:r>
                      <a:endParaRPr lang="de-DE"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307">
                <a:tc>
                  <a:txBody>
                    <a:bodyPr/>
                    <a:lstStyle/>
                    <a:p>
                      <a:pPr algn="l" fontAlgn="b"/>
                      <a:r>
                        <a:rPr lang="de-DE" sz="1400" b="1" u="none" strike="noStrike">
                          <a:effectLst/>
                        </a:rPr>
                        <a:t>155</a:t>
                      </a:r>
                      <a:endParaRPr lang="de-DE"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err="1">
                          <a:effectLst/>
                        </a:rPr>
                        <a:t>Perlfeh</a:t>
                      </a:r>
                      <a:endParaRPr lang="de-DE"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r>
                        <a:rPr lang="de-DE" sz="1800" b="1" u="none" strike="noStrike" dirty="0" smtClean="0">
                          <a:solidFill>
                            <a:srgbClr val="FF0000"/>
                          </a:solidFill>
                          <a:effectLst/>
                        </a:rPr>
                        <a:t>2</a:t>
                      </a:r>
                      <a:endParaRPr lang="de-DE" sz="1800" b="1" i="0" u="none" strike="noStrike" dirty="0">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smtClean="0">
                          <a:solidFill>
                            <a:srgbClr val="FF0000"/>
                          </a:solidFill>
                          <a:effectLst/>
                        </a:rPr>
                        <a:t>3</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smtClean="0">
                          <a:solidFill>
                            <a:srgbClr val="FF0000"/>
                          </a:solidFill>
                          <a:effectLst/>
                        </a:rPr>
                        <a:t>8</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smtClean="0">
                          <a:solidFill>
                            <a:srgbClr val="FF0000"/>
                          </a:solidFill>
                          <a:effectLst/>
                        </a:rPr>
                        <a:t>35</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307">
                <a:tc>
                  <a:txBody>
                    <a:bodyPr/>
                    <a:lstStyle/>
                    <a:p>
                      <a:pPr algn="l" fontAlgn="b"/>
                      <a:r>
                        <a:rPr lang="de-DE" sz="1400" b="1" u="none" strike="noStrike">
                          <a:effectLst/>
                        </a:rPr>
                        <a:t>156</a:t>
                      </a:r>
                      <a:endParaRPr lang="de-DE"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a:effectLst/>
                        </a:rPr>
                        <a:t>Kleinsilber, schwarz</a:t>
                      </a:r>
                      <a:endParaRPr lang="de-DE"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307">
                <a:tc>
                  <a:txBody>
                    <a:bodyPr/>
                    <a:lstStyle/>
                    <a:p>
                      <a:pPr algn="l" fontAlgn="b"/>
                      <a:r>
                        <a:rPr lang="de-DE" sz="1400" b="1" u="none" strike="noStrike">
                          <a:effectLst/>
                        </a:rPr>
                        <a:t>157</a:t>
                      </a:r>
                      <a:endParaRPr lang="de-DE"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err="1">
                          <a:effectLst/>
                        </a:rPr>
                        <a:t>KlS</a:t>
                      </a:r>
                      <a:r>
                        <a:rPr lang="de-DE" sz="1400" b="1" u="none" strike="noStrike" dirty="0">
                          <a:effectLst/>
                        </a:rPr>
                        <a:t>, blau</a:t>
                      </a:r>
                      <a:endParaRPr lang="de-DE"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307">
                <a:tc>
                  <a:txBody>
                    <a:bodyPr/>
                    <a:lstStyle/>
                    <a:p>
                      <a:pPr algn="l" fontAlgn="b"/>
                      <a:r>
                        <a:rPr lang="de-DE" sz="1400" b="1" u="none" strike="noStrike">
                          <a:effectLst/>
                        </a:rPr>
                        <a:t>158</a:t>
                      </a:r>
                      <a:endParaRPr lang="de-DE"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err="1">
                          <a:effectLst/>
                        </a:rPr>
                        <a:t>KlS</a:t>
                      </a:r>
                      <a:r>
                        <a:rPr lang="de-DE" sz="1400" b="1" u="none" strike="noStrike" dirty="0">
                          <a:effectLst/>
                        </a:rPr>
                        <a:t>, havannafarbig</a:t>
                      </a:r>
                      <a:endParaRPr lang="de-DE"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307">
                <a:tc>
                  <a:txBody>
                    <a:bodyPr/>
                    <a:lstStyle/>
                    <a:p>
                      <a:pPr algn="l" fontAlgn="b"/>
                      <a:r>
                        <a:rPr lang="de-DE" sz="1400" b="1" u="none" strike="noStrike">
                          <a:effectLst/>
                        </a:rPr>
                        <a:t>159</a:t>
                      </a:r>
                      <a:endParaRPr lang="de-DE"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err="1">
                          <a:effectLst/>
                        </a:rPr>
                        <a:t>KlS</a:t>
                      </a:r>
                      <a:r>
                        <a:rPr lang="de-DE" sz="1400" b="1" u="none" strike="noStrike" dirty="0">
                          <a:effectLst/>
                        </a:rPr>
                        <a:t>, gelb</a:t>
                      </a:r>
                      <a:endParaRPr lang="de-DE"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r>
                        <a:rPr lang="de-DE" sz="1800" b="1" u="none" strike="noStrike" dirty="0" smtClean="0">
                          <a:solidFill>
                            <a:srgbClr val="FF0000"/>
                          </a:solidFill>
                          <a:effectLst/>
                        </a:rPr>
                        <a:t>4</a:t>
                      </a:r>
                      <a:endParaRPr lang="de-DE" sz="1800" b="1" i="0" u="none" strike="noStrike" dirty="0">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smtClean="0">
                          <a:solidFill>
                            <a:srgbClr val="FF0000"/>
                          </a:solidFill>
                          <a:effectLst/>
                        </a:rPr>
                        <a:t>9</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smtClean="0">
                          <a:solidFill>
                            <a:srgbClr val="FF0000"/>
                          </a:solidFill>
                          <a:effectLst/>
                        </a:rPr>
                        <a:t>21</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smtClean="0">
                          <a:solidFill>
                            <a:srgbClr val="FF0000"/>
                          </a:solidFill>
                          <a:effectLst/>
                        </a:rPr>
                        <a:t>78</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307">
                <a:tc>
                  <a:txBody>
                    <a:bodyPr/>
                    <a:lstStyle/>
                    <a:p>
                      <a:pPr algn="l" fontAlgn="b"/>
                      <a:r>
                        <a:rPr lang="de-DE" sz="1400" b="1" u="none" strike="noStrike">
                          <a:effectLst/>
                        </a:rPr>
                        <a:t>160</a:t>
                      </a:r>
                      <a:endParaRPr lang="de-DE" sz="1400" b="1" i="0" u="none" strike="noStrike">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err="1">
                          <a:effectLst/>
                        </a:rPr>
                        <a:t>KlS</a:t>
                      </a:r>
                      <a:r>
                        <a:rPr lang="de-DE" sz="1400" b="1" u="none" strike="noStrike" dirty="0">
                          <a:effectLst/>
                        </a:rPr>
                        <a:t>, graubraun</a:t>
                      </a:r>
                      <a:endParaRPr lang="de-DE"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307">
                <a:tc>
                  <a:txBody>
                    <a:bodyPr/>
                    <a:lstStyle/>
                    <a:p>
                      <a:pPr algn="l" fontAlgn="b"/>
                      <a:r>
                        <a:rPr lang="de-DE" sz="1400" b="1" u="none" strike="noStrike" dirty="0">
                          <a:effectLst/>
                        </a:rPr>
                        <a:t>161</a:t>
                      </a:r>
                      <a:endParaRPr lang="de-DE"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400" b="1" u="none" strike="noStrike" dirty="0" err="1">
                          <a:effectLst/>
                        </a:rPr>
                        <a:t>KlS</a:t>
                      </a:r>
                      <a:r>
                        <a:rPr lang="de-DE" sz="1400" b="1" u="none" strike="noStrike" dirty="0">
                          <a:effectLst/>
                        </a:rPr>
                        <a:t>, hell</a:t>
                      </a:r>
                      <a:endParaRPr lang="de-DE" sz="1400" b="1" i="0" u="none" strike="noStrike" dirty="0">
                        <a:solidFill>
                          <a:srgbClr val="00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a:solidFill>
                            <a:srgbClr val="FF0000"/>
                          </a:solidFill>
                          <a:effectLst/>
                        </a:rPr>
                        <a:t> </a:t>
                      </a:r>
                      <a:endParaRPr lang="de-DE" sz="1800" b="1" i="0" u="none" strike="noStrike">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1" u="none" strike="noStrike" dirty="0">
                          <a:solidFill>
                            <a:srgbClr val="FF0000"/>
                          </a:solidFill>
                          <a:effectLst/>
                        </a:rPr>
                        <a:t> </a:t>
                      </a:r>
                      <a:endParaRPr lang="de-DE" sz="1800" b="1" i="0" u="none" strike="noStrike" dirty="0">
                        <a:solidFill>
                          <a:srgbClr val="FF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umsplatzhalter 3"/>
          <p:cNvSpPr>
            <a:spLocks noGrp="1"/>
          </p:cNvSpPr>
          <p:nvPr>
            <p:ph type="dt" sz="half" idx="10"/>
          </p:nvPr>
        </p:nvSpPr>
        <p:spPr/>
        <p:txBody>
          <a:bodyPr/>
          <a:lstStyle/>
          <a:p>
            <a:fld id="{64E251E4-4EC4-490B-BCD1-C0160F16013F}"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34</a:t>
            </a:fld>
            <a:endParaRPr lang="de-DE"/>
          </a:p>
        </p:txBody>
      </p:sp>
    </p:spTree>
    <p:extLst>
      <p:ext uri="{BB962C8B-B14F-4D97-AF65-F5344CB8AC3E}">
        <p14:creationId xmlns:p14="http://schemas.microsoft.com/office/powerpoint/2010/main" val="5899525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FF0000"/>
                </a:solidFill>
              </a:rPr>
              <a:t>7</a:t>
            </a:r>
            <a:r>
              <a:rPr lang="de-DE" b="1" dirty="0" smtClean="0">
                <a:solidFill>
                  <a:srgbClr val="FF0000"/>
                </a:solidFill>
              </a:rPr>
              <a:t>.  Schlussbetrachtung und Fazit</a:t>
            </a:r>
            <a:endParaRPr lang="de-DE" b="1" dirty="0">
              <a:solidFill>
                <a:srgbClr val="FF0000"/>
              </a:solidFill>
            </a:endParaRPr>
          </a:p>
        </p:txBody>
      </p:sp>
      <p:sp>
        <p:nvSpPr>
          <p:cNvPr id="3" name="Inhaltsplatzhalter 2"/>
          <p:cNvSpPr>
            <a:spLocks noGrp="1"/>
          </p:cNvSpPr>
          <p:nvPr>
            <p:ph idx="1"/>
          </p:nvPr>
        </p:nvSpPr>
        <p:spPr/>
        <p:txBody>
          <a:bodyPr/>
          <a:lstStyle/>
          <a:p>
            <a:r>
              <a:rPr lang="de-DE" dirty="0"/>
              <a:t>D</a:t>
            </a:r>
            <a:r>
              <a:rPr lang="de-DE" dirty="0" smtClean="0"/>
              <a:t>iese Investitionen und zeitlichen Aufwendungen sind notwendig, um eine ordentliche Zuchtbuchführung zu gewährleisten. </a:t>
            </a:r>
          </a:p>
          <a:p>
            <a:r>
              <a:rPr lang="de-DE" dirty="0" smtClean="0"/>
              <a:t>Die genaue Aufzeichnung von sämtlichen Zuchtdaten ist für den Züchter und den Verein von größter Bedeutung. Es müssen wichtige Daten an Verbände geliefert und auch Abstammungsnachweise glaubhaft ausgefüllt werden.</a:t>
            </a:r>
          </a:p>
          <a:p>
            <a:r>
              <a:rPr lang="de-DE" dirty="0" smtClean="0"/>
              <a:t>Dies muss den Züchterinnen und Züchtern immer wieder verdeutlicht werden, um auch dauerhafte Zuchterfolge erzielen zu können.</a:t>
            </a:r>
          </a:p>
          <a:p>
            <a:pPr marL="0" indent="0">
              <a:buNone/>
            </a:pPr>
            <a:endParaRPr lang="de-DE" dirty="0"/>
          </a:p>
          <a:p>
            <a:endParaRPr lang="de-DE" dirty="0" smtClean="0"/>
          </a:p>
          <a:p>
            <a:endParaRPr lang="de-DE" dirty="0"/>
          </a:p>
          <a:p>
            <a:endParaRPr lang="de-DE" dirty="0" smtClean="0"/>
          </a:p>
        </p:txBody>
      </p:sp>
      <p:sp>
        <p:nvSpPr>
          <p:cNvPr id="4" name="Datumsplatzhalter 3"/>
          <p:cNvSpPr>
            <a:spLocks noGrp="1"/>
          </p:cNvSpPr>
          <p:nvPr>
            <p:ph type="dt" sz="half" idx="10"/>
          </p:nvPr>
        </p:nvSpPr>
        <p:spPr/>
        <p:txBody>
          <a:bodyPr/>
          <a:lstStyle/>
          <a:p>
            <a:fld id="{132CE872-5AFA-451C-B279-07B34065F39A}"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35</a:t>
            </a:fld>
            <a:endParaRPr lang="de-DE"/>
          </a:p>
        </p:txBody>
      </p:sp>
    </p:spTree>
    <p:extLst>
      <p:ext uri="{BB962C8B-B14F-4D97-AF65-F5344CB8AC3E}">
        <p14:creationId xmlns:p14="http://schemas.microsoft.com/office/powerpoint/2010/main" val="16777362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dirty="0" smtClean="0"/>
              <a:t>Wer als Züchter einen Überblick über sein Hobby haben möchte und auch Erfolge auf Ausstellungen anstrebt, kommt ohne Zuchtbuchführung nicht aus.</a:t>
            </a:r>
          </a:p>
          <a:p>
            <a:pPr marL="0" indent="0">
              <a:buNone/>
            </a:pPr>
            <a:endParaRPr lang="de-DE" dirty="0" smtClean="0"/>
          </a:p>
          <a:p>
            <a:r>
              <a:rPr lang="de-DE" dirty="0" smtClean="0"/>
              <a:t>Es </a:t>
            </a:r>
            <a:r>
              <a:rPr lang="de-DE" dirty="0"/>
              <a:t>gibt ein schönes Sprichwort, welches </a:t>
            </a:r>
            <a:r>
              <a:rPr lang="de-DE" dirty="0" smtClean="0"/>
              <a:t>diese Mühen</a:t>
            </a:r>
          </a:p>
          <a:p>
            <a:pPr marL="0" indent="0">
              <a:buNone/>
            </a:pPr>
            <a:r>
              <a:rPr lang="de-DE" dirty="0" smtClean="0"/>
              <a:t>  am </a:t>
            </a:r>
            <a:r>
              <a:rPr lang="de-DE" dirty="0"/>
              <a:t>besten </a:t>
            </a:r>
            <a:r>
              <a:rPr lang="de-DE" dirty="0" smtClean="0"/>
              <a:t>in Worte fasst, </a:t>
            </a:r>
            <a:r>
              <a:rPr lang="de-DE" dirty="0"/>
              <a:t>es lautet: </a:t>
            </a:r>
            <a:endParaRPr lang="de-DE" dirty="0" smtClean="0"/>
          </a:p>
          <a:p>
            <a:endParaRPr lang="de-DE" dirty="0"/>
          </a:p>
          <a:p>
            <a:pPr marL="0" indent="0" algn="ctr">
              <a:buNone/>
            </a:pPr>
            <a:r>
              <a:rPr lang="de-DE" sz="4000" b="1" dirty="0" smtClean="0">
                <a:solidFill>
                  <a:srgbClr val="FF0000"/>
                </a:solidFill>
              </a:rPr>
              <a:t>„</a:t>
            </a:r>
            <a:r>
              <a:rPr lang="de-DE" sz="4000" b="1" dirty="0">
                <a:solidFill>
                  <a:srgbClr val="FF0000"/>
                </a:solidFill>
              </a:rPr>
              <a:t>Wer schreibt, der </a:t>
            </a:r>
            <a:r>
              <a:rPr lang="de-DE" sz="4000" b="1" dirty="0" smtClean="0">
                <a:solidFill>
                  <a:srgbClr val="FF0000"/>
                </a:solidFill>
              </a:rPr>
              <a:t>bleibt !!!“</a:t>
            </a:r>
          </a:p>
          <a:p>
            <a:pPr marL="0" indent="0" algn="ctr">
              <a:buNone/>
            </a:pPr>
            <a:r>
              <a:rPr lang="de-DE" b="1" dirty="0" smtClean="0">
                <a:solidFill>
                  <a:srgbClr val="FF0000"/>
                </a:solidFill>
              </a:rPr>
              <a:t>(in der Kaninchenzucht ständig am Ball !!!) </a:t>
            </a:r>
            <a:endParaRPr lang="de-DE" sz="3200" b="1" dirty="0" smtClean="0">
              <a:solidFill>
                <a:srgbClr val="FF0000"/>
              </a:solidFill>
            </a:endParaRPr>
          </a:p>
          <a:p>
            <a:endParaRPr lang="de-DE" dirty="0" smtClean="0"/>
          </a:p>
          <a:p>
            <a:endParaRPr lang="de-DE" dirty="0"/>
          </a:p>
        </p:txBody>
      </p:sp>
      <p:sp>
        <p:nvSpPr>
          <p:cNvPr id="4" name="Datumsplatzhalter 3"/>
          <p:cNvSpPr>
            <a:spLocks noGrp="1"/>
          </p:cNvSpPr>
          <p:nvPr>
            <p:ph type="dt" sz="half" idx="10"/>
          </p:nvPr>
        </p:nvSpPr>
        <p:spPr/>
        <p:txBody>
          <a:bodyPr/>
          <a:lstStyle/>
          <a:p>
            <a:fld id="{224FC343-D8FD-4F65-8B9E-64397F845E8C}"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36</a:t>
            </a:fld>
            <a:endParaRPr lang="de-DE"/>
          </a:p>
        </p:txBody>
      </p:sp>
    </p:spTree>
    <p:extLst>
      <p:ext uri="{BB962C8B-B14F-4D97-AF65-F5344CB8AC3E}">
        <p14:creationId xmlns:p14="http://schemas.microsoft.com/office/powerpoint/2010/main" val="2924660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400" b="1" dirty="0" smtClean="0">
                <a:solidFill>
                  <a:srgbClr val="FF0000"/>
                </a:solidFill>
              </a:rPr>
              <a:t>8.  Verwendete Literatur</a:t>
            </a:r>
            <a:endParaRPr lang="de-DE" sz="4400" b="1" dirty="0">
              <a:solidFill>
                <a:srgbClr val="FF0000"/>
              </a:solidFill>
            </a:endParaRPr>
          </a:p>
        </p:txBody>
      </p:sp>
      <p:sp>
        <p:nvSpPr>
          <p:cNvPr id="3" name="Inhaltsplatzhalter 2"/>
          <p:cNvSpPr>
            <a:spLocks noGrp="1"/>
          </p:cNvSpPr>
          <p:nvPr>
            <p:ph idx="1"/>
          </p:nvPr>
        </p:nvSpPr>
        <p:spPr>
          <a:xfrm>
            <a:off x="251520" y="1556792"/>
            <a:ext cx="8712968" cy="5184576"/>
          </a:xfrm>
        </p:spPr>
        <p:txBody>
          <a:bodyPr>
            <a:normAutofit lnSpcReduction="10000"/>
          </a:bodyPr>
          <a:lstStyle/>
          <a:p>
            <a:r>
              <a:rPr lang="de-DE" u="sng" dirty="0" smtClean="0"/>
              <a:t>Heft</a:t>
            </a:r>
            <a:r>
              <a:rPr lang="de-DE" dirty="0" smtClean="0"/>
              <a:t>: </a:t>
            </a:r>
            <a:r>
              <a:rPr lang="de-DE" b="1" i="1" dirty="0" smtClean="0"/>
              <a:t>Lust auf Zucht</a:t>
            </a:r>
            <a:r>
              <a:rPr lang="de-DE" i="1" dirty="0" smtClean="0"/>
              <a:t> </a:t>
            </a:r>
            <a:r>
              <a:rPr lang="de-DE" dirty="0" smtClean="0"/>
              <a:t>(2010)	HK-Verlag</a:t>
            </a:r>
          </a:p>
          <a:p>
            <a:endParaRPr lang="de-DE" dirty="0" smtClean="0"/>
          </a:p>
          <a:p>
            <a:r>
              <a:rPr lang="de-DE" u="sng" dirty="0" smtClean="0"/>
              <a:t>Ulrich Reber:</a:t>
            </a:r>
            <a:r>
              <a:rPr lang="de-DE" dirty="0" smtClean="0"/>
              <a:t>	      	 	</a:t>
            </a:r>
            <a:r>
              <a:rPr lang="de-DE" b="1" i="1" dirty="0" smtClean="0"/>
              <a:t>Kaninchenhaltung </a:t>
            </a:r>
            <a:r>
              <a:rPr lang="de-DE" i="1" dirty="0" smtClean="0"/>
              <a:t>        </a:t>
            </a:r>
            <a:r>
              <a:rPr lang="de-DE" dirty="0" smtClean="0"/>
              <a:t> (2004)		      		Verlag </a:t>
            </a:r>
            <a:r>
              <a:rPr lang="de-DE" dirty="0" err="1" smtClean="0"/>
              <a:t>Oertel+Spörer</a:t>
            </a:r>
            <a:endParaRPr lang="de-DE" dirty="0" smtClean="0"/>
          </a:p>
          <a:p>
            <a:endParaRPr lang="de-DE" dirty="0"/>
          </a:p>
          <a:p>
            <a:r>
              <a:rPr lang="de-DE" u="sng" dirty="0" smtClean="0"/>
              <a:t>Bernhard Große:</a:t>
            </a:r>
            <a:r>
              <a:rPr lang="de-DE" dirty="0" smtClean="0"/>
              <a:t>			</a:t>
            </a:r>
            <a:r>
              <a:rPr lang="de-DE" b="1" i="1" dirty="0" smtClean="0"/>
              <a:t>Das Zuchtbuch – kein</a:t>
            </a:r>
          </a:p>
          <a:p>
            <a:pPr marL="0" indent="0">
              <a:buNone/>
            </a:pPr>
            <a:r>
              <a:rPr lang="de-DE" b="1" i="1" dirty="0"/>
              <a:t> </a:t>
            </a:r>
            <a:r>
              <a:rPr lang="de-DE" b="1" i="1" dirty="0" smtClean="0"/>
              <a:t> </a:t>
            </a:r>
            <a:r>
              <a:rPr lang="de-DE" dirty="0" smtClean="0"/>
              <a:t>(2006)</a:t>
            </a:r>
            <a:r>
              <a:rPr lang="de-DE" b="1" i="1" dirty="0" smtClean="0"/>
              <a:t>				Buch mit sieben Siegeln</a:t>
            </a:r>
            <a:endParaRPr lang="de-DE" b="1" i="1" dirty="0"/>
          </a:p>
          <a:p>
            <a:endParaRPr lang="de-DE" dirty="0"/>
          </a:p>
          <a:p>
            <a:r>
              <a:rPr lang="de-DE" u="sng" dirty="0" smtClean="0"/>
              <a:t>ZDRK e.V.:</a:t>
            </a:r>
            <a:r>
              <a:rPr lang="de-DE" dirty="0" smtClean="0"/>
              <a:t>				</a:t>
            </a:r>
            <a:r>
              <a:rPr lang="de-DE" b="1" i="1" dirty="0" smtClean="0"/>
              <a:t>Einzelzuchtbuch und </a:t>
            </a:r>
          </a:p>
          <a:p>
            <a:pPr marL="0" indent="0">
              <a:buNone/>
            </a:pPr>
            <a:r>
              <a:rPr lang="de-DE" b="1" i="1" dirty="0" smtClean="0"/>
              <a:t>					Vereinszuchtbuch</a:t>
            </a:r>
          </a:p>
          <a:p>
            <a:pPr marL="0" indent="0">
              <a:buNone/>
            </a:pPr>
            <a:r>
              <a:rPr lang="de-DE" dirty="0"/>
              <a:t>	</a:t>
            </a:r>
            <a:r>
              <a:rPr lang="de-DE" dirty="0" smtClean="0"/>
              <a:t>			</a:t>
            </a:r>
            <a:endParaRPr lang="de-DE" dirty="0"/>
          </a:p>
          <a:p>
            <a:r>
              <a:rPr lang="de-DE" u="sng" dirty="0" smtClean="0"/>
              <a:t>H.W. Range	:</a:t>
            </a:r>
            <a:r>
              <a:rPr lang="de-DE" dirty="0" smtClean="0"/>
              <a:t>			</a:t>
            </a:r>
            <a:r>
              <a:rPr lang="de-DE" b="1" i="1" dirty="0" smtClean="0"/>
              <a:t>Die Kennzeichnung                       					von Rassekaninchen</a:t>
            </a:r>
          </a:p>
          <a:p>
            <a:endParaRPr lang="de-DE" dirty="0"/>
          </a:p>
          <a:p>
            <a:endParaRPr lang="de-DE" dirty="0" smtClean="0"/>
          </a:p>
        </p:txBody>
      </p:sp>
      <p:sp>
        <p:nvSpPr>
          <p:cNvPr id="4" name="Datumsplatzhalter 3"/>
          <p:cNvSpPr>
            <a:spLocks noGrp="1"/>
          </p:cNvSpPr>
          <p:nvPr>
            <p:ph type="dt" sz="half" idx="10"/>
          </p:nvPr>
        </p:nvSpPr>
        <p:spPr/>
        <p:txBody>
          <a:bodyPr/>
          <a:lstStyle/>
          <a:p>
            <a:fld id="{C7D0276C-F63B-4CF7-999F-7E2A88A406FA}"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37</a:t>
            </a:fld>
            <a:endParaRPr lang="de-DE"/>
          </a:p>
        </p:txBody>
      </p:sp>
    </p:spTree>
    <p:extLst>
      <p:ext uri="{BB962C8B-B14F-4D97-AF65-F5344CB8AC3E}">
        <p14:creationId xmlns:p14="http://schemas.microsoft.com/office/powerpoint/2010/main" val="13749493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548680"/>
            <a:ext cx="8229600" cy="990600"/>
          </a:xfrm>
        </p:spPr>
        <p:txBody>
          <a:bodyPr/>
          <a:lstStyle/>
          <a:p>
            <a:r>
              <a:rPr lang="de-DE" sz="4400" b="1" dirty="0" smtClean="0">
                <a:solidFill>
                  <a:srgbClr val="FF0000"/>
                </a:solidFill>
              </a:rPr>
              <a:t>Verabschiedung</a:t>
            </a:r>
            <a:endParaRPr lang="de-DE" b="1" dirty="0">
              <a:solidFill>
                <a:srgbClr val="FF0000"/>
              </a:solidFill>
            </a:endParaRPr>
          </a:p>
        </p:txBody>
      </p:sp>
      <p:sp>
        <p:nvSpPr>
          <p:cNvPr id="3" name="Inhaltsplatzhalter 2"/>
          <p:cNvSpPr>
            <a:spLocks noGrp="1"/>
          </p:cNvSpPr>
          <p:nvPr>
            <p:ph idx="1"/>
          </p:nvPr>
        </p:nvSpPr>
        <p:spPr/>
        <p:txBody>
          <a:bodyPr/>
          <a:lstStyle/>
          <a:p>
            <a:endParaRPr lang="de-DE" dirty="0" smtClean="0"/>
          </a:p>
          <a:p>
            <a:pPr marL="0" indent="0" algn="ctr">
              <a:buNone/>
            </a:pPr>
            <a:r>
              <a:rPr lang="de-DE" sz="6000" b="1" dirty="0" smtClean="0">
                <a:solidFill>
                  <a:srgbClr val="00B050"/>
                </a:solidFill>
              </a:rPr>
              <a:t>Vielen Dank für Eure Aufmerksamkeit !</a:t>
            </a:r>
            <a:endParaRPr lang="de-DE" sz="6000" b="1" dirty="0">
              <a:solidFill>
                <a:srgbClr val="00B050"/>
              </a:solidFill>
            </a:endParaRPr>
          </a:p>
        </p:txBody>
      </p:sp>
      <p:sp>
        <p:nvSpPr>
          <p:cNvPr id="4" name="Datumsplatzhalter 3"/>
          <p:cNvSpPr>
            <a:spLocks noGrp="1"/>
          </p:cNvSpPr>
          <p:nvPr>
            <p:ph type="dt" sz="half" idx="10"/>
          </p:nvPr>
        </p:nvSpPr>
        <p:spPr/>
        <p:txBody>
          <a:bodyPr/>
          <a:lstStyle/>
          <a:p>
            <a:fld id="{82AB8BB0-EAC4-4F08-A44F-73797D333F4D}" type="datetime1">
              <a:rPr lang="de-DE" smtClean="0"/>
              <a:t>17.02.2012</a:t>
            </a:fld>
            <a:endParaRPr lang="de-DE"/>
          </a:p>
        </p:txBody>
      </p:sp>
      <p:sp>
        <p:nvSpPr>
          <p:cNvPr id="5" name="Fußzeilenplatzhalter 4"/>
          <p:cNvSpPr>
            <a:spLocks noGrp="1"/>
          </p:cNvSpPr>
          <p:nvPr>
            <p:ph type="ftr" sz="quarter" idx="11"/>
          </p:nvPr>
        </p:nvSpPr>
        <p:spPr/>
        <p:txBody>
          <a:bodyPr/>
          <a:lstStyle/>
          <a:p>
            <a:r>
              <a:rPr lang="de-DE" dirty="0" smtClean="0"/>
              <a:t>KV Kassel und Umgebung                       Matthias Kaiser</a:t>
            </a:r>
            <a:endParaRPr lang="de-DE" dirty="0"/>
          </a:p>
        </p:txBody>
      </p:sp>
      <p:sp>
        <p:nvSpPr>
          <p:cNvPr id="6" name="Foliennummernplatzhalter 5"/>
          <p:cNvSpPr>
            <a:spLocks noGrp="1"/>
          </p:cNvSpPr>
          <p:nvPr>
            <p:ph type="sldNum" sz="quarter" idx="12"/>
          </p:nvPr>
        </p:nvSpPr>
        <p:spPr/>
        <p:txBody>
          <a:bodyPr/>
          <a:lstStyle/>
          <a:p>
            <a:fld id="{39A98B9E-B7B8-443D-8FDB-119BBD0632F3}" type="slidenum">
              <a:rPr lang="de-DE" smtClean="0"/>
              <a:t>38</a:t>
            </a:fld>
            <a:endParaRPr lang="de-DE"/>
          </a:p>
        </p:txBody>
      </p:sp>
      <p:pic>
        <p:nvPicPr>
          <p:cNvPr id="1026" name="Picture 2" descr="C:\Program Files\Microsoft Office\MEDIA\CAGCAT10\j030125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2200" y="4778429"/>
            <a:ext cx="1829714" cy="1565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2992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323528" y="1600200"/>
            <a:ext cx="8496944" cy="4876800"/>
          </a:xfrm>
        </p:spPr>
        <p:txBody>
          <a:bodyPr/>
          <a:lstStyle/>
          <a:p>
            <a:r>
              <a:rPr lang="de-DE" dirty="0" smtClean="0"/>
              <a:t>Züchterisch am wichtigsten ist die Auswahl der Zuchttiere nach dem </a:t>
            </a:r>
            <a:r>
              <a:rPr lang="de-DE" b="1" dirty="0" smtClean="0"/>
              <a:t>Genotyp</a:t>
            </a:r>
            <a:r>
              <a:rPr lang="de-DE" dirty="0" smtClean="0"/>
              <a:t>. Die Ermittlung dieses Erbbildes ist aber nur durch konsequente </a:t>
            </a:r>
            <a:r>
              <a:rPr lang="de-DE" b="1" dirty="0" smtClean="0"/>
              <a:t>Zuchtbuchführung</a:t>
            </a:r>
            <a:r>
              <a:rPr lang="de-DE" dirty="0" smtClean="0"/>
              <a:t> möglich.</a:t>
            </a:r>
          </a:p>
          <a:p>
            <a:r>
              <a:rPr lang="de-DE" dirty="0" smtClean="0"/>
              <a:t>Manche Tiere stellen sich als sog. </a:t>
            </a:r>
            <a:r>
              <a:rPr lang="de-DE" b="1" dirty="0" smtClean="0"/>
              <a:t>Blender</a:t>
            </a:r>
            <a:r>
              <a:rPr lang="de-DE" dirty="0" smtClean="0"/>
              <a:t> heraus! Sie verfügen über ein hervorragendes äußeres Erscheinungs-bild, besitzen aber nur ein mangelhaftes Erbbild. </a:t>
            </a:r>
          </a:p>
          <a:p>
            <a:r>
              <a:rPr lang="de-DE" dirty="0"/>
              <a:t>F</a:t>
            </a:r>
            <a:r>
              <a:rPr lang="de-DE" dirty="0" smtClean="0"/>
              <a:t>ür die allgemeine Zuchtpraxis ergibt sich daraus, dass es eine Selbstverständlichkeit sein muss, ein </a:t>
            </a:r>
            <a:r>
              <a:rPr lang="de-DE" b="1" dirty="0" smtClean="0"/>
              <a:t>Zuchtbuch</a:t>
            </a:r>
            <a:r>
              <a:rPr lang="de-DE" dirty="0" smtClean="0"/>
              <a:t> (Stallbuch) zu führen, in dass wir alle positiven und negativen Merkmale der einzelnen Kaninchen eintragen.</a:t>
            </a:r>
            <a:endParaRPr lang="de-DE" dirty="0"/>
          </a:p>
        </p:txBody>
      </p:sp>
      <p:sp>
        <p:nvSpPr>
          <p:cNvPr id="4" name="Datumsplatzhalter 3"/>
          <p:cNvSpPr>
            <a:spLocks noGrp="1"/>
          </p:cNvSpPr>
          <p:nvPr>
            <p:ph type="dt" sz="half" idx="10"/>
          </p:nvPr>
        </p:nvSpPr>
        <p:spPr/>
        <p:txBody>
          <a:bodyPr/>
          <a:lstStyle/>
          <a:p>
            <a:fld id="{80EC87B4-B729-43B2-B5E8-AAF3187DA58D}"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4</a:t>
            </a:fld>
            <a:endParaRPr lang="de-DE"/>
          </a:p>
        </p:txBody>
      </p:sp>
    </p:spTree>
    <p:extLst>
      <p:ext uri="{BB962C8B-B14F-4D97-AF65-F5344CB8AC3E}">
        <p14:creationId xmlns:p14="http://schemas.microsoft.com/office/powerpoint/2010/main" val="3795668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solidFill>
                  <a:srgbClr val="FF0000"/>
                </a:solidFill>
              </a:rPr>
              <a:t>2. Hintergründe der Zuchtbuchführung</a:t>
            </a:r>
            <a:endParaRPr lang="de-DE" b="1" dirty="0">
              <a:solidFill>
                <a:srgbClr val="FF0000"/>
              </a:solidFill>
            </a:endParaRPr>
          </a:p>
        </p:txBody>
      </p:sp>
      <p:sp>
        <p:nvSpPr>
          <p:cNvPr id="3" name="Inhaltsplatzhalter 2"/>
          <p:cNvSpPr>
            <a:spLocks noGrp="1"/>
          </p:cNvSpPr>
          <p:nvPr>
            <p:ph idx="1"/>
          </p:nvPr>
        </p:nvSpPr>
        <p:spPr/>
        <p:txBody>
          <a:bodyPr/>
          <a:lstStyle/>
          <a:p>
            <a:r>
              <a:rPr lang="de-DE" dirty="0" smtClean="0"/>
              <a:t>Sinn und Zweck der organisierten Rassekaninchenzucht ist es, Tiere in bestimmten Rassen und Farbenschlägen zu züchten. Die Tiere sollen dabei aber auch gleichzeitig den Anforderungen des ZDRK-Bewertungsstandards entsprechen.</a:t>
            </a:r>
          </a:p>
          <a:p>
            <a:r>
              <a:rPr lang="de-DE" dirty="0" smtClean="0"/>
              <a:t>Um dies zu erreichen, ist es notwendig im Laufe des gesamten Zuchtjahres ständig </a:t>
            </a:r>
            <a:r>
              <a:rPr lang="de-DE" b="1" dirty="0" smtClean="0"/>
              <a:t>Aufzeichnungen</a:t>
            </a:r>
            <a:r>
              <a:rPr lang="de-DE" dirty="0" smtClean="0"/>
              <a:t> über die Entwicklung unserer Tiere zu machen.</a:t>
            </a:r>
          </a:p>
          <a:p>
            <a:r>
              <a:rPr lang="de-DE" dirty="0" smtClean="0"/>
              <a:t>Dies beginnt bereits bei der Auswahl der Zuchttiere, geht weiter über das Deck- und Wurfverhalten, der Nestpflege, dem Säugeverhalten und der Pflege des Nachwuchses.</a:t>
            </a:r>
            <a:endParaRPr lang="de-DE" dirty="0"/>
          </a:p>
        </p:txBody>
      </p:sp>
      <p:sp>
        <p:nvSpPr>
          <p:cNvPr id="4" name="Datumsplatzhalter 3"/>
          <p:cNvSpPr>
            <a:spLocks noGrp="1"/>
          </p:cNvSpPr>
          <p:nvPr>
            <p:ph type="dt" sz="half" idx="10"/>
          </p:nvPr>
        </p:nvSpPr>
        <p:spPr/>
        <p:txBody>
          <a:bodyPr/>
          <a:lstStyle/>
          <a:p>
            <a:fld id="{D688ACF8-D495-4CE1-AD53-1CEC6083AF2B}"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5</a:t>
            </a:fld>
            <a:endParaRPr lang="de-DE"/>
          </a:p>
        </p:txBody>
      </p:sp>
    </p:spTree>
    <p:extLst>
      <p:ext uri="{BB962C8B-B14F-4D97-AF65-F5344CB8AC3E}">
        <p14:creationId xmlns:p14="http://schemas.microsoft.com/office/powerpoint/2010/main" val="3777163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solidFill>
                  <a:schemeClr val="tx1"/>
                </a:solidFill>
              </a:rPr>
              <a:t>&gt;&gt; Grundlagen</a:t>
            </a:r>
            <a:endParaRPr lang="de-DE" sz="2800" b="1" dirty="0">
              <a:solidFill>
                <a:schemeClr val="tx1"/>
              </a:solidFill>
            </a:endParaRPr>
          </a:p>
        </p:txBody>
      </p:sp>
      <p:sp>
        <p:nvSpPr>
          <p:cNvPr id="3" name="Inhaltsplatzhalter 2"/>
          <p:cNvSpPr>
            <a:spLocks noGrp="1"/>
          </p:cNvSpPr>
          <p:nvPr>
            <p:ph idx="1"/>
          </p:nvPr>
        </p:nvSpPr>
        <p:spPr>
          <a:xfrm>
            <a:off x="457200" y="1600200"/>
            <a:ext cx="8507288" cy="4876800"/>
          </a:xfrm>
        </p:spPr>
        <p:txBody>
          <a:bodyPr>
            <a:normAutofit lnSpcReduction="10000"/>
          </a:bodyPr>
          <a:lstStyle/>
          <a:p>
            <a:r>
              <a:rPr lang="de-DE" dirty="0" smtClean="0"/>
              <a:t>Eine ganz wesentliche Grundlage einer planmäßigen Rassekaninchenzucht ist, wie bei jeder anderen Tierart auch, eine </a:t>
            </a:r>
            <a:r>
              <a:rPr lang="de-DE" b="1" dirty="0" smtClean="0"/>
              <a:t>Dokumentation</a:t>
            </a:r>
            <a:r>
              <a:rPr lang="de-DE" dirty="0" smtClean="0"/>
              <a:t> des Zuchtverlaufs vom Deckakt bis zur Verwertung des Tieres. Es ist daher unumgänglich ein </a:t>
            </a:r>
            <a:r>
              <a:rPr lang="de-DE" b="1" dirty="0" smtClean="0"/>
              <a:t>Zuchtbuch</a:t>
            </a:r>
            <a:r>
              <a:rPr lang="de-DE" dirty="0" smtClean="0"/>
              <a:t> zu führen.</a:t>
            </a:r>
          </a:p>
          <a:p>
            <a:endParaRPr lang="de-DE" dirty="0" smtClean="0"/>
          </a:p>
          <a:p>
            <a:r>
              <a:rPr lang="de-DE" dirty="0"/>
              <a:t>Im </a:t>
            </a:r>
            <a:r>
              <a:rPr lang="de-DE" dirty="0" smtClean="0"/>
              <a:t>Zeitalter der EDV </a:t>
            </a:r>
            <a:r>
              <a:rPr lang="de-DE" dirty="0"/>
              <a:t>besteht natürlich auch die Möglichkeit, mit entsprechenden </a:t>
            </a:r>
            <a:r>
              <a:rPr lang="de-DE" b="1" dirty="0"/>
              <a:t>PC-Programmen</a:t>
            </a:r>
            <a:r>
              <a:rPr lang="de-DE" dirty="0"/>
              <a:t>, die vom ZDRK zugelassen sind, die Zuchtbuchführung zu organisieren. Hierbei können sowohl ein Einzelzuchtbuch oder ein Vereinszuchtbuch geführt werden. Auch Deckscheine und </a:t>
            </a:r>
            <a:r>
              <a:rPr lang="de-DE" dirty="0" smtClean="0"/>
              <a:t>Abstammungsnachweise </a:t>
            </a:r>
            <a:r>
              <a:rPr lang="de-DE" dirty="0"/>
              <a:t>sind völlig unkompliziert </a:t>
            </a:r>
            <a:r>
              <a:rPr lang="de-DE" dirty="0" smtClean="0"/>
              <a:t>auszufüllen.</a:t>
            </a:r>
            <a:endParaRPr lang="de-DE" dirty="0"/>
          </a:p>
        </p:txBody>
      </p:sp>
      <p:sp>
        <p:nvSpPr>
          <p:cNvPr id="4" name="Datumsplatzhalter 3"/>
          <p:cNvSpPr>
            <a:spLocks noGrp="1"/>
          </p:cNvSpPr>
          <p:nvPr>
            <p:ph type="dt" sz="half" idx="10"/>
          </p:nvPr>
        </p:nvSpPr>
        <p:spPr/>
        <p:txBody>
          <a:bodyPr/>
          <a:lstStyle/>
          <a:p>
            <a:fld id="{A7B0222C-DF83-4AF7-8734-A33B337C7CE5}"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6</a:t>
            </a:fld>
            <a:endParaRPr lang="de-DE"/>
          </a:p>
        </p:txBody>
      </p:sp>
    </p:spTree>
    <p:extLst>
      <p:ext uri="{BB962C8B-B14F-4D97-AF65-F5344CB8AC3E}">
        <p14:creationId xmlns:p14="http://schemas.microsoft.com/office/powerpoint/2010/main" val="2968611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251520" y="1600200"/>
            <a:ext cx="8784976" cy="4876800"/>
          </a:xfrm>
        </p:spPr>
        <p:txBody>
          <a:bodyPr>
            <a:normAutofit/>
          </a:bodyPr>
          <a:lstStyle/>
          <a:p>
            <a:r>
              <a:rPr lang="de-DE" dirty="0"/>
              <a:t>Wir unterscheiden zwischen dem </a:t>
            </a:r>
            <a:r>
              <a:rPr lang="de-DE" b="1" dirty="0">
                <a:solidFill>
                  <a:srgbClr val="0070C0"/>
                </a:solidFill>
              </a:rPr>
              <a:t>Vereinszuchtbuch</a:t>
            </a:r>
            <a:r>
              <a:rPr lang="de-DE" dirty="0">
                <a:solidFill>
                  <a:srgbClr val="0070C0"/>
                </a:solidFill>
              </a:rPr>
              <a:t> </a:t>
            </a:r>
            <a:r>
              <a:rPr lang="de-DE" dirty="0"/>
              <a:t>und dem </a:t>
            </a:r>
            <a:r>
              <a:rPr lang="de-DE" b="1" dirty="0">
                <a:solidFill>
                  <a:srgbClr val="C00000"/>
                </a:solidFill>
              </a:rPr>
              <a:t>Einzelzuchtbuch</a:t>
            </a:r>
            <a:r>
              <a:rPr lang="de-DE" dirty="0"/>
              <a:t>. Verantwortlich für die lückenlose Führung im Verein ist der Zuchtbuchführer und in den Einzelzuchten der jeweilige Züchter.</a:t>
            </a:r>
          </a:p>
          <a:p>
            <a:r>
              <a:rPr lang="de-DE" dirty="0" smtClean="0"/>
              <a:t>Im </a:t>
            </a:r>
            <a:r>
              <a:rPr lang="de-DE" b="1" dirty="0">
                <a:solidFill>
                  <a:srgbClr val="C00000"/>
                </a:solidFill>
              </a:rPr>
              <a:t>Einzelzuchtbuch</a:t>
            </a:r>
            <a:r>
              <a:rPr lang="de-DE" dirty="0">
                <a:solidFill>
                  <a:srgbClr val="C00000"/>
                </a:solidFill>
              </a:rPr>
              <a:t> </a:t>
            </a:r>
            <a:r>
              <a:rPr lang="de-DE" dirty="0"/>
              <a:t>eines Züchters werden der Tag des Deckaktes und der Tag der Geburt schriftlich festgehalten. Weiterhin sollte hier die körperliche Entwicklung des betreffenden Kaninchens und dessen </a:t>
            </a:r>
            <a:r>
              <a:rPr lang="de-DE" dirty="0" smtClean="0"/>
              <a:t>positiven </a:t>
            </a:r>
            <a:r>
              <a:rPr lang="de-DE" dirty="0"/>
              <a:t>und </a:t>
            </a:r>
            <a:r>
              <a:rPr lang="de-DE" dirty="0" smtClean="0"/>
              <a:t>negativen </a:t>
            </a:r>
            <a:r>
              <a:rPr lang="de-DE" dirty="0"/>
              <a:t>Eigenschaften festgehalten werden</a:t>
            </a:r>
            <a:r>
              <a:rPr lang="de-DE" dirty="0" smtClean="0"/>
              <a:t>.</a:t>
            </a:r>
          </a:p>
          <a:p>
            <a:r>
              <a:rPr lang="de-DE" dirty="0"/>
              <a:t>Jeder Verein ist verpflichtet, ein </a:t>
            </a:r>
            <a:r>
              <a:rPr lang="de-DE" b="1" dirty="0">
                <a:solidFill>
                  <a:srgbClr val="0070C0"/>
                </a:solidFill>
              </a:rPr>
              <a:t>Vereinszuchtbuch</a:t>
            </a:r>
            <a:r>
              <a:rPr lang="de-DE" dirty="0">
                <a:solidFill>
                  <a:srgbClr val="0070C0"/>
                </a:solidFill>
              </a:rPr>
              <a:t> </a:t>
            </a:r>
            <a:r>
              <a:rPr lang="de-DE" dirty="0"/>
              <a:t>zu führen. Hier werden sämtliche Zuchttiere des gesamten Vereins in geordneter Form erfasst. </a:t>
            </a:r>
          </a:p>
          <a:p>
            <a:endParaRPr lang="de-DE" dirty="0" smtClean="0"/>
          </a:p>
          <a:p>
            <a:endParaRPr lang="de-DE" dirty="0" smtClean="0"/>
          </a:p>
          <a:p>
            <a:endParaRPr lang="de-DE" dirty="0"/>
          </a:p>
        </p:txBody>
      </p:sp>
      <p:sp>
        <p:nvSpPr>
          <p:cNvPr id="4" name="Datumsplatzhalter 3"/>
          <p:cNvSpPr>
            <a:spLocks noGrp="1"/>
          </p:cNvSpPr>
          <p:nvPr>
            <p:ph type="dt" sz="half" idx="10"/>
          </p:nvPr>
        </p:nvSpPr>
        <p:spPr/>
        <p:txBody>
          <a:bodyPr/>
          <a:lstStyle/>
          <a:p>
            <a:fld id="{F3B99E00-8320-433D-BCF2-53F29D299B0B}"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7</a:t>
            </a:fld>
            <a:endParaRPr lang="de-DE"/>
          </a:p>
        </p:txBody>
      </p:sp>
    </p:spTree>
    <p:extLst>
      <p:ext uri="{BB962C8B-B14F-4D97-AF65-F5344CB8AC3E}">
        <p14:creationId xmlns:p14="http://schemas.microsoft.com/office/powerpoint/2010/main" val="2121644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57200" y="533400"/>
            <a:ext cx="8229600" cy="591344"/>
          </a:xfrm>
        </p:spPr>
        <p:txBody>
          <a:bodyPr>
            <a:normAutofit/>
          </a:bodyPr>
          <a:lstStyle/>
          <a:p>
            <a:r>
              <a:rPr lang="de-DE" sz="2800" b="1" dirty="0" smtClean="0">
                <a:solidFill>
                  <a:schemeClr val="tx1"/>
                </a:solidFill>
              </a:rPr>
              <a:t>&gt;&gt; Zwei verschiedene  Arten von Zuchtbüchern:</a:t>
            </a:r>
            <a:endParaRPr lang="de-DE" sz="2800" b="1" dirty="0">
              <a:solidFill>
                <a:schemeClr val="tx1"/>
              </a:solidFill>
            </a:endParaRPr>
          </a:p>
        </p:txBody>
      </p:sp>
      <p:sp>
        <p:nvSpPr>
          <p:cNvPr id="8" name="Inhaltsplatzhalter 7"/>
          <p:cNvSpPr>
            <a:spLocks noGrp="1"/>
          </p:cNvSpPr>
          <p:nvPr>
            <p:ph sz="half" idx="1"/>
          </p:nvPr>
        </p:nvSpPr>
        <p:spPr>
          <a:xfrm>
            <a:off x="457200" y="1340768"/>
            <a:ext cx="4038600" cy="5050888"/>
          </a:xfrm>
          <a:solidFill>
            <a:srgbClr val="C00000"/>
          </a:solidFill>
        </p:spPr>
        <p:txBody>
          <a:bodyPr>
            <a:normAutofit/>
          </a:bodyPr>
          <a:lstStyle/>
          <a:p>
            <a:pPr marL="0" indent="0">
              <a:buNone/>
            </a:pPr>
            <a:endParaRPr lang="de-DE" dirty="0" smtClean="0"/>
          </a:p>
          <a:p>
            <a:pPr marL="0" indent="0">
              <a:buNone/>
            </a:pPr>
            <a:endParaRPr lang="de-DE" dirty="0"/>
          </a:p>
          <a:p>
            <a:pPr marL="0" indent="0" algn="ctr">
              <a:buNone/>
            </a:pPr>
            <a:r>
              <a:rPr lang="de-DE" sz="3200" b="1" dirty="0" smtClean="0"/>
              <a:t>Einzelzuchtbuch</a:t>
            </a:r>
            <a:endParaRPr lang="de-DE" dirty="0"/>
          </a:p>
          <a:p>
            <a:pPr marL="0" indent="0" algn="ctr">
              <a:buNone/>
            </a:pPr>
            <a:endParaRPr lang="de-DE" sz="2000" dirty="0" smtClean="0"/>
          </a:p>
          <a:p>
            <a:pPr marL="0" indent="0" algn="ctr">
              <a:buNone/>
            </a:pPr>
            <a:endParaRPr lang="de-DE" sz="2000" dirty="0" smtClean="0"/>
          </a:p>
          <a:p>
            <a:pPr marL="0" indent="0" algn="ctr">
              <a:buNone/>
            </a:pPr>
            <a:r>
              <a:rPr lang="de-DE" sz="2000" dirty="0" smtClean="0"/>
              <a:t>……</a:t>
            </a:r>
          </a:p>
          <a:p>
            <a:pPr marL="0" indent="0" algn="ctr">
              <a:buNone/>
            </a:pPr>
            <a:r>
              <a:rPr lang="de-DE" sz="2000" dirty="0" smtClean="0"/>
              <a:t>……</a:t>
            </a:r>
          </a:p>
          <a:p>
            <a:pPr marL="0" indent="0" algn="ctr">
              <a:buNone/>
            </a:pPr>
            <a:endParaRPr lang="de-DE" dirty="0" smtClean="0"/>
          </a:p>
          <a:p>
            <a:pPr marL="0" indent="0" algn="ctr">
              <a:buNone/>
            </a:pPr>
            <a:endParaRPr lang="de-DE" dirty="0"/>
          </a:p>
          <a:p>
            <a:pPr marL="0" indent="0" algn="ctr">
              <a:buNone/>
            </a:pPr>
            <a:endParaRPr lang="de-DE" sz="1200" dirty="0" smtClean="0"/>
          </a:p>
          <a:p>
            <a:pPr marL="0" indent="0" algn="ctr">
              <a:buNone/>
            </a:pPr>
            <a:r>
              <a:rPr lang="de-DE" sz="1200" dirty="0" smtClean="0"/>
              <a:t>ZDRK e.V</a:t>
            </a:r>
            <a:r>
              <a:rPr lang="de-DE" sz="2000" dirty="0" smtClean="0"/>
              <a:t>.</a:t>
            </a:r>
            <a:endParaRPr lang="de-DE" dirty="0"/>
          </a:p>
        </p:txBody>
      </p:sp>
      <p:sp>
        <p:nvSpPr>
          <p:cNvPr id="9" name="Inhaltsplatzhalter 8"/>
          <p:cNvSpPr>
            <a:spLocks noGrp="1"/>
          </p:cNvSpPr>
          <p:nvPr>
            <p:ph sz="half" idx="2"/>
          </p:nvPr>
        </p:nvSpPr>
        <p:spPr>
          <a:xfrm>
            <a:off x="4648200" y="1340768"/>
            <a:ext cx="4038600" cy="5050888"/>
          </a:xfrm>
          <a:solidFill>
            <a:srgbClr val="0070C0"/>
          </a:solidFill>
        </p:spPr>
        <p:txBody>
          <a:bodyPr>
            <a:normAutofit/>
          </a:bodyPr>
          <a:lstStyle/>
          <a:p>
            <a:pPr marL="0" indent="0">
              <a:buNone/>
            </a:pPr>
            <a:endParaRPr lang="de-DE" dirty="0" smtClean="0"/>
          </a:p>
          <a:p>
            <a:pPr marL="0" indent="0">
              <a:buNone/>
            </a:pPr>
            <a:endParaRPr lang="de-DE" dirty="0"/>
          </a:p>
          <a:p>
            <a:pPr marL="0" indent="0" algn="ctr">
              <a:buNone/>
            </a:pPr>
            <a:r>
              <a:rPr lang="de-DE" sz="3200" b="1" dirty="0" smtClean="0"/>
              <a:t>Vereinszuchtbuch</a:t>
            </a:r>
            <a:endParaRPr lang="de-DE" b="1" dirty="0" smtClean="0"/>
          </a:p>
          <a:p>
            <a:pPr marL="0" indent="0" algn="ctr">
              <a:buNone/>
            </a:pPr>
            <a:endParaRPr lang="de-DE" dirty="0"/>
          </a:p>
          <a:p>
            <a:pPr marL="0" indent="0" algn="ctr">
              <a:buNone/>
            </a:pPr>
            <a:r>
              <a:rPr lang="de-DE" sz="2000" dirty="0" smtClean="0"/>
              <a:t>……</a:t>
            </a:r>
          </a:p>
          <a:p>
            <a:pPr marL="0" indent="0" algn="ctr">
              <a:buNone/>
            </a:pPr>
            <a:r>
              <a:rPr lang="de-DE" sz="2000" dirty="0" smtClean="0"/>
              <a:t>……</a:t>
            </a:r>
            <a:endParaRPr lang="de-DE" sz="2000" dirty="0"/>
          </a:p>
          <a:p>
            <a:pPr marL="0" indent="0" algn="ctr">
              <a:buNone/>
            </a:pPr>
            <a:endParaRPr lang="de-DE" dirty="0" smtClean="0"/>
          </a:p>
          <a:p>
            <a:pPr marL="0" indent="0" algn="ctr">
              <a:buNone/>
            </a:pPr>
            <a:endParaRPr lang="de-DE" dirty="0" smtClean="0"/>
          </a:p>
          <a:p>
            <a:pPr marL="0" indent="0" algn="ctr">
              <a:buNone/>
            </a:pPr>
            <a:endParaRPr lang="de-DE" dirty="0" smtClean="0"/>
          </a:p>
          <a:p>
            <a:pPr marL="0" indent="0" algn="ctr">
              <a:buNone/>
            </a:pPr>
            <a:r>
              <a:rPr lang="de-DE" sz="1200" dirty="0" smtClean="0"/>
              <a:t>ZDRK e.V.</a:t>
            </a:r>
            <a:endParaRPr lang="de-DE" sz="1200" dirty="0"/>
          </a:p>
        </p:txBody>
      </p:sp>
      <p:sp>
        <p:nvSpPr>
          <p:cNvPr id="4" name="Datumsplatzhalter 3"/>
          <p:cNvSpPr>
            <a:spLocks noGrp="1"/>
          </p:cNvSpPr>
          <p:nvPr>
            <p:ph type="dt" sz="half" idx="10"/>
          </p:nvPr>
        </p:nvSpPr>
        <p:spPr/>
        <p:txBody>
          <a:bodyPr/>
          <a:lstStyle/>
          <a:p>
            <a:fld id="{224FC343-D8FD-4F65-8B9E-64397F845E8C}"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8</a:t>
            </a:fld>
            <a:endParaRPr lang="de-DE"/>
          </a:p>
        </p:txBody>
      </p:sp>
    </p:spTree>
    <p:extLst>
      <p:ext uri="{BB962C8B-B14F-4D97-AF65-F5344CB8AC3E}">
        <p14:creationId xmlns:p14="http://schemas.microsoft.com/office/powerpoint/2010/main" val="242154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smtClean="0">
                <a:solidFill>
                  <a:schemeClr val="tx1"/>
                </a:solidFill>
              </a:rPr>
              <a:t>&gt;&gt; Wichtige Dokumente des ZDRK</a:t>
            </a:r>
            <a:endParaRPr lang="de-DE" sz="2800" b="1" dirty="0">
              <a:solidFill>
                <a:schemeClr val="tx1"/>
              </a:solidFill>
            </a:endParaRPr>
          </a:p>
        </p:txBody>
      </p:sp>
      <p:graphicFrame>
        <p:nvGraphicFramePr>
          <p:cNvPr id="9" name="Inhaltsplatzhalter 8"/>
          <p:cNvGraphicFramePr>
            <a:graphicFrameLocks noGrp="1"/>
          </p:cNvGraphicFramePr>
          <p:nvPr>
            <p:ph idx="1"/>
            <p:extLst>
              <p:ext uri="{D42A27DB-BD31-4B8C-83A1-F6EECF244321}">
                <p14:modId xmlns:p14="http://schemas.microsoft.com/office/powerpoint/2010/main" val="2807985480"/>
              </p:ext>
            </p:extLst>
          </p:nvPr>
        </p:nvGraphicFramePr>
        <p:xfrm>
          <a:off x="467544" y="1628799"/>
          <a:ext cx="8352928" cy="4464497"/>
        </p:xfrm>
        <a:graphic>
          <a:graphicData uri="http://schemas.openxmlformats.org/drawingml/2006/table">
            <a:tbl>
              <a:tblPr firstRow="1" bandRow="1">
                <a:tableStyleId>{5C22544A-7EE6-4342-B048-85BDC9FD1C3A}</a:tableStyleId>
              </a:tblPr>
              <a:tblGrid>
                <a:gridCol w="8352928"/>
              </a:tblGrid>
              <a:tr h="436380">
                <a:tc>
                  <a:txBody>
                    <a:bodyPr/>
                    <a:lstStyle/>
                    <a:p>
                      <a:r>
                        <a:rPr lang="de-DE" sz="2000" baseline="0" dirty="0" smtClean="0"/>
                        <a:t>Diese sind im Einzelnen:</a:t>
                      </a:r>
                      <a:endParaRPr lang="de-D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9191">
                <a:tc>
                  <a:txBody>
                    <a:bodyPr/>
                    <a:lstStyle/>
                    <a:p>
                      <a:r>
                        <a:rPr lang="de-DE" sz="2400" b="1" dirty="0" smtClean="0"/>
                        <a:t>Zuchtmeldung (Deckschein)</a:t>
                      </a:r>
                      <a:r>
                        <a:rPr lang="de-DE" sz="2400" dirty="0" smtClean="0"/>
                        <a:t> </a:t>
                      </a:r>
                      <a:r>
                        <a:rPr lang="de-DE" sz="2000" dirty="0" smtClean="0"/>
                        <a:t>für Aufzeichnungen</a:t>
                      </a:r>
                      <a:r>
                        <a:rPr lang="de-DE" sz="2000" baseline="0" dirty="0" smtClean="0"/>
                        <a:t> über den Wurf vom Deckakt bis zur Kennzeichnung.</a:t>
                      </a:r>
                      <a:endParaRPr lang="de-D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9191">
                <a:tc>
                  <a:txBody>
                    <a:bodyPr/>
                    <a:lstStyle/>
                    <a:p>
                      <a:r>
                        <a:rPr lang="de-DE" sz="2400" b="1" dirty="0" smtClean="0"/>
                        <a:t>Einzelzuchtbuch</a:t>
                      </a:r>
                      <a:r>
                        <a:rPr lang="de-DE" sz="2400" baseline="0" dirty="0" smtClean="0"/>
                        <a:t> </a:t>
                      </a:r>
                      <a:r>
                        <a:rPr lang="de-DE" sz="2000" baseline="0" dirty="0" smtClean="0"/>
                        <a:t>für alle Aufzeichnungen und Beobachtungen des Züchters über das Zuchtgeschehen in seiner Stallanlage.</a:t>
                      </a:r>
                      <a:endParaRPr lang="de-D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9191">
                <a:tc>
                  <a:txBody>
                    <a:bodyPr/>
                    <a:lstStyle/>
                    <a:p>
                      <a:r>
                        <a:rPr lang="de-DE" sz="2400" b="1" dirty="0" smtClean="0"/>
                        <a:t>Vereinszuchtbuch</a:t>
                      </a:r>
                      <a:r>
                        <a:rPr lang="de-DE" sz="2400" dirty="0" smtClean="0"/>
                        <a:t> </a:t>
                      </a:r>
                      <a:r>
                        <a:rPr lang="de-DE" sz="2000" dirty="0" smtClean="0"/>
                        <a:t>für die Zusammenfassung aller Zuchtdaten der Mitglieder des Vereins durch den Zuchtbuchführer.</a:t>
                      </a:r>
                      <a:endParaRPr lang="de-D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0544">
                <a:tc>
                  <a:txBody>
                    <a:bodyPr/>
                    <a:lstStyle/>
                    <a:p>
                      <a:r>
                        <a:rPr lang="de-DE" sz="2400" b="1" dirty="0" smtClean="0"/>
                        <a:t>Abstammungsnachweis</a:t>
                      </a:r>
                      <a:r>
                        <a:rPr lang="de-DE" sz="2400" baseline="0" dirty="0" smtClean="0"/>
                        <a:t> </a:t>
                      </a:r>
                      <a:r>
                        <a:rPr lang="de-DE" sz="2400" b="1" baseline="0" dirty="0" smtClean="0"/>
                        <a:t>(Rassebescheinigung) </a:t>
                      </a:r>
                      <a:r>
                        <a:rPr lang="de-DE" sz="2000" baseline="0" dirty="0" smtClean="0"/>
                        <a:t>für den Käufer eines Rassekaninchens mit Kurzaufzeichnungen über die Vorfahren des erworbenen Kaninchens, die für die weitere Zuchtplanung von Bedeutung sind.</a:t>
                      </a:r>
                      <a:endParaRPr lang="de-D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umsplatzhalter 3"/>
          <p:cNvSpPr>
            <a:spLocks noGrp="1"/>
          </p:cNvSpPr>
          <p:nvPr>
            <p:ph type="dt" sz="half" idx="10"/>
          </p:nvPr>
        </p:nvSpPr>
        <p:spPr/>
        <p:txBody>
          <a:bodyPr/>
          <a:lstStyle/>
          <a:p>
            <a:fld id="{15CE22EF-3E4C-4D39-B9BA-D004EAE89FA4}" type="datetime1">
              <a:rPr lang="de-DE" smtClean="0"/>
              <a:t>17.02.2012</a:t>
            </a:fld>
            <a:endParaRPr lang="de-DE"/>
          </a:p>
        </p:txBody>
      </p:sp>
      <p:sp>
        <p:nvSpPr>
          <p:cNvPr id="5" name="Fußzeilenplatzhalter 4"/>
          <p:cNvSpPr>
            <a:spLocks noGrp="1"/>
          </p:cNvSpPr>
          <p:nvPr>
            <p:ph type="ftr" sz="quarter" idx="11"/>
          </p:nvPr>
        </p:nvSpPr>
        <p:spPr/>
        <p:txBody>
          <a:bodyPr/>
          <a:lstStyle/>
          <a:p>
            <a:r>
              <a:rPr lang="de-DE" smtClean="0"/>
              <a:t>KV Kassel und Umgebung                       Matthias Kaiser</a:t>
            </a:r>
            <a:endParaRPr lang="de-DE"/>
          </a:p>
        </p:txBody>
      </p:sp>
      <p:sp>
        <p:nvSpPr>
          <p:cNvPr id="6" name="Foliennummernplatzhalter 5"/>
          <p:cNvSpPr>
            <a:spLocks noGrp="1"/>
          </p:cNvSpPr>
          <p:nvPr>
            <p:ph type="sldNum" sz="quarter" idx="12"/>
          </p:nvPr>
        </p:nvSpPr>
        <p:spPr/>
        <p:txBody>
          <a:bodyPr/>
          <a:lstStyle/>
          <a:p>
            <a:fld id="{39A98B9E-B7B8-443D-8FDB-119BBD0632F3}" type="slidenum">
              <a:rPr lang="de-DE" smtClean="0"/>
              <a:t>9</a:t>
            </a:fld>
            <a:endParaRPr lang="de-DE"/>
          </a:p>
        </p:txBody>
      </p:sp>
    </p:spTree>
    <p:extLst>
      <p:ext uri="{BB962C8B-B14F-4D97-AF65-F5344CB8AC3E}">
        <p14:creationId xmlns:p14="http://schemas.microsoft.com/office/powerpoint/2010/main" val="42366194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larheit">
  <a:themeElements>
    <a:clrScheme name="Cronus">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Larissa Klassisch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larhei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0</TotalTime>
  <Words>2823</Words>
  <Application>Microsoft Office PowerPoint</Application>
  <PresentationFormat>Bildschirmpräsentation (4:3)</PresentationFormat>
  <Paragraphs>755</Paragraphs>
  <Slides>38</Slides>
  <Notes>38</Notes>
  <HiddenSlides>0</HiddenSlides>
  <MMClips>0</MMClips>
  <ScaleCrop>false</ScaleCrop>
  <HeadingPairs>
    <vt:vector size="4" baseType="variant">
      <vt:variant>
        <vt:lpstr>Design</vt:lpstr>
      </vt:variant>
      <vt:variant>
        <vt:i4>1</vt:i4>
      </vt:variant>
      <vt:variant>
        <vt:lpstr>Folientitel</vt:lpstr>
      </vt:variant>
      <vt:variant>
        <vt:i4>38</vt:i4>
      </vt:variant>
    </vt:vector>
  </HeadingPairs>
  <TitlesOfParts>
    <vt:vector size="39" baseType="lpstr">
      <vt:lpstr>Klarheit</vt:lpstr>
      <vt:lpstr>Richtige Zuchtbuchführung    Grundlage für eine erfolgreiche Zucht !</vt:lpstr>
      <vt:lpstr>Inhaltsverzeichnis</vt:lpstr>
      <vt:lpstr>1.  Was versteht man unter Zucht?</vt:lpstr>
      <vt:lpstr>PowerPoint-Präsentation</vt:lpstr>
      <vt:lpstr>2. Hintergründe der Zuchtbuchführung</vt:lpstr>
      <vt:lpstr>&gt;&gt; Grundlagen</vt:lpstr>
      <vt:lpstr>PowerPoint-Präsentation</vt:lpstr>
      <vt:lpstr>&gt;&gt; Zwei verschiedene  Arten von Zuchtbüchern:</vt:lpstr>
      <vt:lpstr>&gt;&gt; Wichtige Dokumente des ZDRK</vt:lpstr>
      <vt:lpstr>3.  Das Einzelzuchtbuch</vt:lpstr>
      <vt:lpstr>&gt;&gt; Abteilung Rammler (1,0) und Häsin (0,1)</vt:lpstr>
      <vt:lpstr>PowerPoint-Präsentation</vt:lpstr>
      <vt:lpstr>Abteilung 1:  Rammler (1,0)</vt:lpstr>
      <vt:lpstr>PowerPoint-Präsentation</vt:lpstr>
      <vt:lpstr>Abteilung 2:  Häsin (0,1)</vt:lpstr>
      <vt:lpstr>&gt;&gt; Erfassung der Jungtiere eines Zuchtjahres</vt:lpstr>
      <vt:lpstr> Abteilung 3:  Jungtierverzeichnis  Rasse:                              Zuchtjahr:</vt:lpstr>
      <vt:lpstr>&gt;&gt; Beispiel: Jungtierverzeichnis    (Einzelzuchtbuch)  K 1000   Hasenhausen          Rasse:  Alaska        Zuchtjahr:  2011       Züchter: Schulze</vt:lpstr>
      <vt:lpstr>&gt;&gt; Stallkarten</vt:lpstr>
      <vt:lpstr>Schema einer Stallkarte </vt:lpstr>
      <vt:lpstr>4.  Das Vereinszuchtbuch</vt:lpstr>
      <vt:lpstr>PowerPoint-Präsentation</vt:lpstr>
      <vt:lpstr>Schema eines Vereinszuchtbuches  Rasse:   Zuchtjahr:</vt:lpstr>
      <vt:lpstr>PowerPoint-Präsentation</vt:lpstr>
      <vt:lpstr>&gt;&gt; Beispiel:        Auszug aus Vereinszuchtbuch                K 1000    Hasenhausen  Rasse:  Kleinsilber  Zuchtjahr:  2011</vt:lpstr>
      <vt:lpstr>5.  Bestimmungen zur Kennzeichnung  und Vereinszuchtbuchführung</vt:lpstr>
      <vt:lpstr>PowerPoint-Präsentation</vt:lpstr>
      <vt:lpstr>PowerPoint-Präsentation</vt:lpstr>
      <vt:lpstr>6.  Statistischer Meldebogen des LV</vt:lpstr>
      <vt:lpstr>&gt;&gt; Schematischer Auszug aus dem statistischen Meldebogen:</vt:lpstr>
      <vt:lpstr>&gt;&gt; Beispiel 1:</vt:lpstr>
      <vt:lpstr>&gt;&gt; Beispiel 2:</vt:lpstr>
      <vt:lpstr>&gt;&gt; Beispiel 3:</vt:lpstr>
      <vt:lpstr>&gt;&gt; So sollte die Meldung dann aussehen:</vt:lpstr>
      <vt:lpstr>7.  Schlussbetrachtung und Fazit</vt:lpstr>
      <vt:lpstr>PowerPoint-Präsentation</vt:lpstr>
      <vt:lpstr>8.  Verwendete Literatur</vt:lpstr>
      <vt:lpstr>Verabschiedung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Ermittlung von zentralen Zuchtdaten im Verein  –  Programm  TGRDEU</dc:title>
  <dc:creator>Kaiser</dc:creator>
  <cp:lastModifiedBy>Kaiser</cp:lastModifiedBy>
  <cp:revision>176</cp:revision>
  <cp:lastPrinted>2012-02-11T09:51:31Z</cp:lastPrinted>
  <dcterms:created xsi:type="dcterms:W3CDTF">2012-01-24T11:27:59Z</dcterms:created>
  <dcterms:modified xsi:type="dcterms:W3CDTF">2012-02-17T15:34:03Z</dcterms:modified>
  <cp:contentStatus/>
</cp:coreProperties>
</file>