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sldIdLst>
    <p:sldId id="256" r:id="rId3"/>
    <p:sldId id="272" r:id="rId4"/>
    <p:sldId id="273" r:id="rId5"/>
    <p:sldId id="274" r:id="rId6"/>
    <p:sldId id="275" r:id="rId7"/>
    <p:sldId id="276" r:id="rId8"/>
    <p:sldId id="277" r:id="rId9"/>
    <p:sldId id="257" r:id="rId10"/>
    <p:sldId id="278" r:id="rId11"/>
    <p:sldId id="279" r:id="rId12"/>
    <p:sldId id="280" r:id="rId13"/>
    <p:sldId id="282" r:id="rId14"/>
    <p:sldId id="283" r:id="rId15"/>
    <p:sldId id="281" r:id="rId16"/>
    <p:sldId id="284" r:id="rId17"/>
    <p:sldId id="286" r:id="rId18"/>
    <p:sldId id="287" r:id="rId19"/>
    <p:sldId id="288" r:id="rId20"/>
    <p:sldId id="289" r:id="rId21"/>
    <p:sldId id="291" r:id="rId22"/>
    <p:sldId id="293" r:id="rId23"/>
    <p:sldId id="292"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8620" autoAdjust="0"/>
  </p:normalViewPr>
  <p:slideViewPr>
    <p:cSldViewPr>
      <p:cViewPr>
        <p:scale>
          <a:sx n="100" d="100"/>
          <a:sy n="100" d="100"/>
        </p:scale>
        <p:origin x="-210" y="-3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oleObject" Target="file:///D:\Eigene%20Dateien\ZDK-Referat_Schulungen\Tierkataster\Auswertung_2011\Auswert_Komplett04-1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Eigene%20Dateien\ZDK-Referat_Schulungen\Tierkataster\Auswertung_2011\Auswert_Komplett04-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Eigene%20Dateien\ZDK-Referat_Schulungen\Tierkataster\Auswertung_2011\Auswert_Komplett04-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title>
      <c:layout/>
    </c:title>
    <c:view3D>
      <c:perspective val="30"/>
    </c:view3D>
    <c:plotArea>
      <c:layout/>
      <c:line3DChart>
        <c:grouping val="standard"/>
        <c:ser>
          <c:idx val="0"/>
          <c:order val="0"/>
          <c:tx>
            <c:strRef>
              <c:f>Tabelle1!$B$1</c:f>
              <c:strCache>
                <c:ptCount val="1"/>
                <c:pt idx="0">
                  <c:v>Mitglieder</c:v>
                </c:pt>
              </c:strCache>
            </c:strRef>
          </c:tx>
          <c:cat>
            <c:numRef>
              <c:f>Tabelle1!$A$2:$A$12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Tabelle1!$B$2:$B$12</c:f>
              <c:numCache>
                <c:formatCode>General</c:formatCode>
                <c:ptCount val="11"/>
                <c:pt idx="0">
                  <c:v>184023</c:v>
                </c:pt>
                <c:pt idx="1">
                  <c:v>181171</c:v>
                </c:pt>
                <c:pt idx="2">
                  <c:v>176895</c:v>
                </c:pt>
                <c:pt idx="3">
                  <c:v>174795</c:v>
                </c:pt>
                <c:pt idx="4">
                  <c:v>169688</c:v>
                </c:pt>
                <c:pt idx="5">
                  <c:v>166104</c:v>
                </c:pt>
                <c:pt idx="6">
                  <c:v>162632</c:v>
                </c:pt>
                <c:pt idx="7">
                  <c:v>161925</c:v>
                </c:pt>
                <c:pt idx="8">
                  <c:v>160092</c:v>
                </c:pt>
                <c:pt idx="9">
                  <c:v>157627</c:v>
                </c:pt>
                <c:pt idx="10">
                  <c:v>151544</c:v>
                </c:pt>
              </c:numCache>
            </c:numRef>
          </c:val>
        </c:ser>
        <c:axId val="107480576"/>
        <c:axId val="107482112"/>
        <c:axId val="107483136"/>
      </c:line3DChart>
      <c:catAx>
        <c:axId val="107480576"/>
        <c:scaling>
          <c:orientation val="minMax"/>
        </c:scaling>
        <c:axPos val="b"/>
        <c:numFmt formatCode="General" sourceLinked="1"/>
        <c:tickLblPos val="nextTo"/>
        <c:crossAx val="107482112"/>
        <c:crosses val="autoZero"/>
        <c:auto val="1"/>
        <c:lblAlgn val="ctr"/>
        <c:lblOffset val="100"/>
      </c:catAx>
      <c:valAx>
        <c:axId val="107482112"/>
        <c:scaling>
          <c:orientation val="minMax"/>
        </c:scaling>
        <c:axPos val="l"/>
        <c:majorGridlines/>
        <c:numFmt formatCode="General" sourceLinked="1"/>
        <c:tickLblPos val="nextTo"/>
        <c:crossAx val="107480576"/>
        <c:crosses val="autoZero"/>
        <c:crossBetween val="between"/>
      </c:valAx>
      <c:serAx>
        <c:axId val="107483136"/>
        <c:scaling>
          <c:orientation val="minMax"/>
        </c:scaling>
        <c:delete val="1"/>
        <c:axPos val="b"/>
        <c:tickLblPos val="none"/>
        <c:crossAx val="107482112"/>
        <c:crosses val="autoZero"/>
      </c:serAx>
    </c:plotArea>
    <c:legend>
      <c:legendPos val="r"/>
      <c:layout/>
    </c:legend>
    <c:plotVisOnly val="1"/>
  </c:chart>
  <c:txPr>
    <a:bodyPr/>
    <a:lstStyle/>
    <a:p>
      <a:pPr>
        <a:defRPr sz="1800"/>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chart>
    <c:plotArea>
      <c:layout/>
      <c:lineChart>
        <c:grouping val="standard"/>
        <c:ser>
          <c:idx val="0"/>
          <c:order val="0"/>
          <c:marker>
            <c:symbol val="none"/>
          </c:marker>
          <c:cat>
            <c:strRef>
              <c:f>Tabelle5!$C$35:$G$35</c:f>
              <c:strCache>
                <c:ptCount val="5"/>
                <c:pt idx="0">
                  <c:v>Zuchten 2006</c:v>
                </c:pt>
                <c:pt idx="1">
                  <c:v>Zuchten 2007</c:v>
                </c:pt>
                <c:pt idx="2">
                  <c:v>Zuchten 2008</c:v>
                </c:pt>
                <c:pt idx="3">
                  <c:v>Zuchten 2009</c:v>
                </c:pt>
                <c:pt idx="4">
                  <c:v>Zuchten 2010</c:v>
                </c:pt>
              </c:strCache>
            </c:strRef>
          </c:cat>
          <c:val>
            <c:numRef>
              <c:f>Tabelle5!$C$36:$G$36</c:f>
              <c:numCache>
                <c:formatCode>General</c:formatCode>
                <c:ptCount val="5"/>
                <c:pt idx="0">
                  <c:v>53643</c:v>
                </c:pt>
                <c:pt idx="1">
                  <c:v>53744</c:v>
                </c:pt>
                <c:pt idx="2">
                  <c:v>54749</c:v>
                </c:pt>
                <c:pt idx="3">
                  <c:v>52349</c:v>
                </c:pt>
                <c:pt idx="4">
                  <c:v>50066</c:v>
                </c:pt>
              </c:numCache>
            </c:numRef>
          </c:val>
        </c:ser>
        <c:marker val="1"/>
        <c:axId val="77030528"/>
        <c:axId val="77032064"/>
      </c:lineChart>
      <c:catAx>
        <c:axId val="77030528"/>
        <c:scaling>
          <c:orientation val="minMax"/>
        </c:scaling>
        <c:axPos val="b"/>
        <c:tickLblPos val="nextTo"/>
        <c:crossAx val="77032064"/>
        <c:crosses val="autoZero"/>
        <c:auto val="1"/>
        <c:lblAlgn val="ctr"/>
        <c:lblOffset val="100"/>
      </c:catAx>
      <c:valAx>
        <c:axId val="77032064"/>
        <c:scaling>
          <c:orientation val="minMax"/>
        </c:scaling>
        <c:axPos val="l"/>
        <c:majorGridlines/>
        <c:numFmt formatCode="General" sourceLinked="1"/>
        <c:tickLblPos val="nextTo"/>
        <c:crossAx val="7703052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de-DE"/>
  <c:chart>
    <c:plotArea>
      <c:layout/>
      <c:lineChart>
        <c:grouping val="standard"/>
        <c:ser>
          <c:idx val="0"/>
          <c:order val="0"/>
          <c:marker>
            <c:symbol val="none"/>
          </c:marker>
          <c:cat>
            <c:strRef>
              <c:f>Tabelle5!$C$22:$H$22</c:f>
              <c:strCache>
                <c:ptCount val="6"/>
                <c:pt idx="0">
                  <c:v>Jungtiere 2004</c:v>
                </c:pt>
                <c:pt idx="1">
                  <c:v>Jungtiere 2006</c:v>
                </c:pt>
                <c:pt idx="2">
                  <c:v>Jungtiere 2007</c:v>
                </c:pt>
                <c:pt idx="3">
                  <c:v>Jungtiere 2008</c:v>
                </c:pt>
                <c:pt idx="4">
                  <c:v>Jungtiere 2009</c:v>
                </c:pt>
                <c:pt idx="5">
                  <c:v>Jungtiere 2010</c:v>
                </c:pt>
              </c:strCache>
            </c:strRef>
          </c:cat>
          <c:val>
            <c:numRef>
              <c:f>Tabelle5!$C$23:$H$23</c:f>
              <c:numCache>
                <c:formatCode>General</c:formatCode>
                <c:ptCount val="6"/>
              </c:numCache>
            </c:numRef>
          </c:val>
        </c:ser>
        <c:ser>
          <c:idx val="1"/>
          <c:order val="1"/>
          <c:marker>
            <c:symbol val="none"/>
          </c:marker>
          <c:cat>
            <c:strRef>
              <c:f>Tabelle5!$C$22:$H$22</c:f>
              <c:strCache>
                <c:ptCount val="6"/>
                <c:pt idx="0">
                  <c:v>Jungtiere 2004</c:v>
                </c:pt>
                <c:pt idx="1">
                  <c:v>Jungtiere 2006</c:v>
                </c:pt>
                <c:pt idx="2">
                  <c:v>Jungtiere 2007</c:v>
                </c:pt>
                <c:pt idx="3">
                  <c:v>Jungtiere 2008</c:v>
                </c:pt>
                <c:pt idx="4">
                  <c:v>Jungtiere 2009</c:v>
                </c:pt>
                <c:pt idx="5">
                  <c:v>Jungtiere 2010</c:v>
                </c:pt>
              </c:strCache>
            </c:strRef>
          </c:cat>
          <c:val>
            <c:numRef>
              <c:f>Tabelle5!$C$24:$H$24</c:f>
              <c:numCache>
                <c:formatCode>General</c:formatCode>
                <c:ptCount val="6"/>
                <c:pt idx="0">
                  <c:v>1025386</c:v>
                </c:pt>
                <c:pt idx="1">
                  <c:v>936808</c:v>
                </c:pt>
                <c:pt idx="2">
                  <c:v>951831</c:v>
                </c:pt>
                <c:pt idx="3">
                  <c:v>926759</c:v>
                </c:pt>
                <c:pt idx="4">
                  <c:v>889940</c:v>
                </c:pt>
                <c:pt idx="5">
                  <c:v>842532</c:v>
                </c:pt>
              </c:numCache>
            </c:numRef>
          </c:val>
        </c:ser>
        <c:marker val="1"/>
        <c:axId val="77198848"/>
        <c:axId val="77200384"/>
      </c:lineChart>
      <c:catAx>
        <c:axId val="77198848"/>
        <c:scaling>
          <c:orientation val="minMax"/>
        </c:scaling>
        <c:axPos val="b"/>
        <c:tickLblPos val="nextTo"/>
        <c:crossAx val="77200384"/>
        <c:crosses val="autoZero"/>
        <c:auto val="1"/>
        <c:lblAlgn val="ctr"/>
        <c:lblOffset val="100"/>
      </c:catAx>
      <c:valAx>
        <c:axId val="77200384"/>
        <c:scaling>
          <c:orientation val="minMax"/>
        </c:scaling>
        <c:axPos val="l"/>
        <c:majorGridlines/>
        <c:numFmt formatCode="General" sourceLinked="1"/>
        <c:tickLblPos val="nextTo"/>
        <c:crossAx val="7719884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de-DE"/>
  <c:chart>
    <c:plotArea>
      <c:layout/>
      <c:lineChart>
        <c:grouping val="standard"/>
        <c:ser>
          <c:idx val="0"/>
          <c:order val="0"/>
          <c:marker>
            <c:symbol val="none"/>
          </c:marker>
          <c:cat>
            <c:strRef>
              <c:f>Tabelle5!$C$30:$H$30</c:f>
              <c:strCache>
                <c:ptCount val="6"/>
                <c:pt idx="0">
                  <c:v>Zuchttiere 2004</c:v>
                </c:pt>
                <c:pt idx="1">
                  <c:v>Zuchttiere 2006</c:v>
                </c:pt>
                <c:pt idx="2">
                  <c:v>Zuchttiere 2007</c:v>
                </c:pt>
                <c:pt idx="3">
                  <c:v>Zuchttiere 2008</c:v>
                </c:pt>
                <c:pt idx="4">
                  <c:v>Zuchttiere 2009</c:v>
                </c:pt>
                <c:pt idx="5">
                  <c:v>Zuchttiere 2010</c:v>
                </c:pt>
              </c:strCache>
            </c:strRef>
          </c:cat>
          <c:val>
            <c:numRef>
              <c:f>Tabelle5!$C$31:$H$31</c:f>
              <c:numCache>
                <c:formatCode>General</c:formatCode>
                <c:ptCount val="6"/>
              </c:numCache>
            </c:numRef>
          </c:val>
        </c:ser>
        <c:ser>
          <c:idx val="1"/>
          <c:order val="1"/>
          <c:marker>
            <c:symbol val="none"/>
          </c:marker>
          <c:cat>
            <c:strRef>
              <c:f>Tabelle5!$C$30:$H$30</c:f>
              <c:strCache>
                <c:ptCount val="6"/>
                <c:pt idx="0">
                  <c:v>Zuchttiere 2004</c:v>
                </c:pt>
                <c:pt idx="1">
                  <c:v>Zuchttiere 2006</c:v>
                </c:pt>
                <c:pt idx="2">
                  <c:v>Zuchttiere 2007</c:v>
                </c:pt>
                <c:pt idx="3">
                  <c:v>Zuchttiere 2008</c:v>
                </c:pt>
                <c:pt idx="4">
                  <c:v>Zuchttiere 2009</c:v>
                </c:pt>
                <c:pt idx="5">
                  <c:v>Zuchttiere 2010</c:v>
                </c:pt>
              </c:strCache>
            </c:strRef>
          </c:cat>
          <c:val>
            <c:numRef>
              <c:f>Tabelle5!$C$32:$H$32</c:f>
              <c:numCache>
                <c:formatCode>General</c:formatCode>
                <c:ptCount val="6"/>
                <c:pt idx="0">
                  <c:v>252064</c:v>
                </c:pt>
                <c:pt idx="1">
                  <c:v>251925</c:v>
                </c:pt>
                <c:pt idx="2">
                  <c:v>253988</c:v>
                </c:pt>
                <c:pt idx="3">
                  <c:v>253587</c:v>
                </c:pt>
                <c:pt idx="4">
                  <c:v>247393</c:v>
                </c:pt>
                <c:pt idx="5">
                  <c:v>237228</c:v>
                </c:pt>
              </c:numCache>
            </c:numRef>
          </c:val>
        </c:ser>
        <c:marker val="1"/>
        <c:axId val="77605504"/>
        <c:axId val="77623680"/>
      </c:lineChart>
      <c:catAx>
        <c:axId val="77605504"/>
        <c:scaling>
          <c:orientation val="minMax"/>
        </c:scaling>
        <c:axPos val="b"/>
        <c:tickLblPos val="nextTo"/>
        <c:crossAx val="77623680"/>
        <c:crosses val="autoZero"/>
        <c:auto val="1"/>
        <c:lblAlgn val="ctr"/>
        <c:lblOffset val="100"/>
      </c:catAx>
      <c:valAx>
        <c:axId val="77623680"/>
        <c:scaling>
          <c:orientation val="minMax"/>
        </c:scaling>
        <c:axPos val="l"/>
        <c:majorGridlines/>
        <c:numFmt formatCode="General" sourceLinked="1"/>
        <c:tickLblPos val="nextTo"/>
        <c:crossAx val="77605504"/>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529DA-4B7C-423F-81DB-6CFD5E3D0ADC}"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en-US"/>
        </a:p>
      </dgm:t>
    </dgm:pt>
    <dgm:pt modelId="{3B4B4076-233A-4C9F-A8D2-C66FB98B7F76}">
      <dgm:prSet phldrT="[Text]"/>
      <dgm:spPr/>
      <dgm:t>
        <a:bodyPr/>
        <a:lstStyle/>
        <a:p>
          <a:r>
            <a:rPr lang="de-DE" noProof="0" dirty="0" smtClean="0"/>
            <a:t>Wunschvorstellungen</a:t>
          </a:r>
          <a:endParaRPr lang="de-DE" noProof="0" dirty="0"/>
        </a:p>
      </dgm:t>
    </dgm:pt>
    <dgm:pt modelId="{52609B08-20DA-4F0B-86A7-5DAA2617C4B7}" type="parTrans" cxnId="{9667A6C6-B80B-4EFF-8D95-56FE0623E458}">
      <dgm:prSet/>
      <dgm:spPr/>
      <dgm:t>
        <a:bodyPr/>
        <a:lstStyle/>
        <a:p>
          <a:endParaRPr lang="en-US"/>
        </a:p>
      </dgm:t>
    </dgm:pt>
    <dgm:pt modelId="{3F1F5BA9-3F6F-43E1-999C-B228902F6D1A}" type="sibTrans" cxnId="{9667A6C6-B80B-4EFF-8D95-56FE0623E458}">
      <dgm:prSet/>
      <dgm:spPr/>
      <dgm:t>
        <a:bodyPr/>
        <a:lstStyle/>
        <a:p>
          <a:endParaRPr lang="en-US"/>
        </a:p>
      </dgm:t>
    </dgm:pt>
    <dgm:pt modelId="{2D8BB8AD-33AD-4128-B80C-D3B16F343070}">
      <dgm:prSet phldrT="[Text]"/>
      <dgm:spPr/>
      <dgm:t>
        <a:bodyPr/>
        <a:lstStyle/>
        <a:p>
          <a:r>
            <a:rPr lang="de-DE" noProof="0" dirty="0" smtClean="0"/>
            <a:t>Natur</a:t>
          </a:r>
          <a:endParaRPr lang="de-DE" noProof="0" dirty="0"/>
        </a:p>
      </dgm:t>
    </dgm:pt>
    <dgm:pt modelId="{A8C1ADE9-730E-4582-92DA-79E305F42755}" type="parTrans" cxnId="{1A6757D2-537B-46DD-98F4-D63EDE2F7A6C}">
      <dgm:prSet/>
      <dgm:spPr/>
      <dgm:t>
        <a:bodyPr/>
        <a:lstStyle/>
        <a:p>
          <a:endParaRPr lang="en-US"/>
        </a:p>
      </dgm:t>
    </dgm:pt>
    <dgm:pt modelId="{BFAC7E68-3BAA-4A1A-A5F8-BA9E21528B48}" type="sibTrans" cxnId="{1A6757D2-537B-46DD-98F4-D63EDE2F7A6C}">
      <dgm:prSet/>
      <dgm:spPr/>
      <dgm:t>
        <a:bodyPr/>
        <a:lstStyle/>
        <a:p>
          <a:endParaRPr lang="en-US"/>
        </a:p>
      </dgm:t>
    </dgm:pt>
    <dgm:pt modelId="{9BA50D57-DBF6-49DF-B5B8-A55FDC6E415C}">
      <dgm:prSet phldrT="[Text]"/>
      <dgm:spPr/>
      <dgm:t>
        <a:bodyPr/>
        <a:lstStyle/>
        <a:p>
          <a:r>
            <a:rPr lang="de-DE" noProof="0" dirty="0" smtClean="0"/>
            <a:t>Realität</a:t>
          </a:r>
          <a:endParaRPr lang="de-DE" noProof="0" dirty="0"/>
        </a:p>
      </dgm:t>
    </dgm:pt>
    <dgm:pt modelId="{1A2817E4-8B33-432D-9741-7F7065BBA7F7}" type="parTrans" cxnId="{D19D8516-5E7F-4A68-A45E-F93D7B27DE2F}">
      <dgm:prSet/>
      <dgm:spPr/>
      <dgm:t>
        <a:bodyPr/>
        <a:lstStyle/>
        <a:p>
          <a:endParaRPr lang="en-US"/>
        </a:p>
      </dgm:t>
    </dgm:pt>
    <dgm:pt modelId="{4E8B306A-1BBD-4D17-979C-630E919DFB88}" type="sibTrans" cxnId="{D19D8516-5E7F-4A68-A45E-F93D7B27DE2F}">
      <dgm:prSet/>
      <dgm:spPr/>
      <dgm:t>
        <a:bodyPr/>
        <a:lstStyle/>
        <a:p>
          <a:endParaRPr lang="en-US"/>
        </a:p>
      </dgm:t>
    </dgm:pt>
    <dgm:pt modelId="{A809E276-E84A-40E1-9F15-DD3DCA0005A3}">
      <dgm:prSet phldrT="[Text]"/>
      <dgm:spPr/>
      <dgm:t>
        <a:bodyPr/>
        <a:lstStyle/>
        <a:p>
          <a:r>
            <a:rPr lang="de-DE" noProof="0" dirty="0" smtClean="0"/>
            <a:t>Beengter Lebensraum</a:t>
          </a:r>
          <a:endParaRPr lang="de-DE" noProof="0" dirty="0"/>
        </a:p>
      </dgm:t>
    </dgm:pt>
    <dgm:pt modelId="{DC3DB3CC-B237-4B06-9208-67E99C2DA484}" type="parTrans" cxnId="{A6913866-5825-4B67-9F82-62014A7F8897}">
      <dgm:prSet/>
      <dgm:spPr/>
      <dgm:t>
        <a:bodyPr/>
        <a:lstStyle/>
        <a:p>
          <a:endParaRPr lang="en-US"/>
        </a:p>
      </dgm:t>
    </dgm:pt>
    <dgm:pt modelId="{4944361B-628A-4532-B857-2CB763ED0A5B}" type="sibTrans" cxnId="{A6913866-5825-4B67-9F82-62014A7F8897}">
      <dgm:prSet/>
      <dgm:spPr/>
      <dgm:t>
        <a:bodyPr/>
        <a:lstStyle/>
        <a:p>
          <a:endParaRPr lang="en-US"/>
        </a:p>
      </dgm:t>
    </dgm:pt>
    <dgm:pt modelId="{D7616FE3-D043-4C7D-8C39-54A16B7195B6}">
      <dgm:prSet phldrT="[Text]"/>
      <dgm:spPr/>
      <dgm:t>
        <a:bodyPr/>
        <a:lstStyle/>
        <a:p>
          <a:r>
            <a:rPr lang="de-DE" noProof="0" dirty="0" smtClean="0"/>
            <a:t>Nahrungsmittelversorgung</a:t>
          </a:r>
          <a:endParaRPr lang="de-DE" noProof="0" dirty="0"/>
        </a:p>
      </dgm:t>
    </dgm:pt>
    <dgm:pt modelId="{2FE28FEB-82D3-4244-AAF4-1AB6C396139C}" type="parTrans" cxnId="{E5924F82-ACEB-4780-B0C4-522303C4B37E}">
      <dgm:prSet/>
      <dgm:spPr/>
      <dgm:t>
        <a:bodyPr/>
        <a:lstStyle/>
        <a:p>
          <a:endParaRPr lang="en-US"/>
        </a:p>
      </dgm:t>
    </dgm:pt>
    <dgm:pt modelId="{5DCD3325-FE0C-445E-B06B-F9956E0B1C73}" type="sibTrans" cxnId="{E5924F82-ACEB-4780-B0C4-522303C4B37E}">
      <dgm:prSet/>
      <dgm:spPr/>
      <dgm:t>
        <a:bodyPr/>
        <a:lstStyle/>
        <a:p>
          <a:endParaRPr lang="en-US"/>
        </a:p>
      </dgm:t>
    </dgm:pt>
    <dgm:pt modelId="{DCE0648A-5572-4678-8E12-434EC9142EF1}">
      <dgm:prSet phldrT="[Text]"/>
      <dgm:spPr/>
      <dgm:t>
        <a:bodyPr/>
        <a:lstStyle/>
        <a:p>
          <a:r>
            <a:rPr lang="de-DE" noProof="0" dirty="0" smtClean="0"/>
            <a:t>Das Kaninchen</a:t>
          </a:r>
          <a:endParaRPr lang="de-DE" noProof="0" dirty="0"/>
        </a:p>
      </dgm:t>
    </dgm:pt>
    <dgm:pt modelId="{E3928BD4-5DE9-4583-9878-DFE840EB45A9}" type="parTrans" cxnId="{B8875740-868C-4808-8EAC-47C63A7B0653}">
      <dgm:prSet/>
      <dgm:spPr/>
      <dgm:t>
        <a:bodyPr/>
        <a:lstStyle/>
        <a:p>
          <a:endParaRPr lang="en-US"/>
        </a:p>
      </dgm:t>
    </dgm:pt>
    <dgm:pt modelId="{69EF6CC7-4CD1-402A-A691-8E12430B80E4}" type="sibTrans" cxnId="{B8875740-868C-4808-8EAC-47C63A7B0653}">
      <dgm:prSet/>
      <dgm:spPr/>
      <dgm:t>
        <a:bodyPr/>
        <a:lstStyle/>
        <a:p>
          <a:endParaRPr lang="en-US"/>
        </a:p>
      </dgm:t>
    </dgm:pt>
    <dgm:pt modelId="{AC0508E8-ED81-41D1-9578-1B6094830F8C}">
      <dgm:prSet phldrT="[Text]"/>
      <dgm:spPr/>
      <dgm:t>
        <a:bodyPr/>
        <a:lstStyle/>
        <a:p>
          <a:r>
            <a:rPr lang="de-DE" noProof="0" dirty="0" smtClean="0"/>
            <a:t>Nutztier </a:t>
          </a:r>
          <a:endParaRPr lang="de-DE" noProof="0" dirty="0"/>
        </a:p>
      </dgm:t>
    </dgm:pt>
    <dgm:pt modelId="{C759A673-0357-4FD1-865B-2D3CEFF9D514}" type="parTrans" cxnId="{1AB46BC7-6F8C-43FB-8AEA-079786100219}">
      <dgm:prSet/>
      <dgm:spPr/>
      <dgm:t>
        <a:bodyPr/>
        <a:lstStyle/>
        <a:p>
          <a:endParaRPr lang="en-US"/>
        </a:p>
      </dgm:t>
    </dgm:pt>
    <dgm:pt modelId="{B4A12B0D-88B8-461F-8D36-0FD44C31FD44}" type="sibTrans" cxnId="{1AB46BC7-6F8C-43FB-8AEA-079786100219}">
      <dgm:prSet/>
      <dgm:spPr/>
      <dgm:t>
        <a:bodyPr/>
        <a:lstStyle/>
        <a:p>
          <a:endParaRPr lang="en-US"/>
        </a:p>
      </dgm:t>
    </dgm:pt>
    <dgm:pt modelId="{D9805839-191D-4171-BB23-9A506AACBA9E}">
      <dgm:prSet phldrT="[Text]"/>
      <dgm:spPr/>
      <dgm:t>
        <a:bodyPr/>
        <a:lstStyle/>
        <a:p>
          <a:r>
            <a:rPr lang="de-DE" noProof="0" dirty="0" smtClean="0"/>
            <a:t>Tiere</a:t>
          </a:r>
          <a:endParaRPr lang="de-DE" noProof="0" dirty="0"/>
        </a:p>
      </dgm:t>
    </dgm:pt>
    <dgm:pt modelId="{B3BAFA0C-0469-41FA-B5FD-6586EA2CFE9C}" type="parTrans" cxnId="{CC8FF58A-591D-49F1-B9E9-C39C7C5DD84E}">
      <dgm:prSet/>
      <dgm:spPr/>
      <dgm:t>
        <a:bodyPr/>
        <a:lstStyle/>
        <a:p>
          <a:endParaRPr lang="de-DE"/>
        </a:p>
      </dgm:t>
    </dgm:pt>
    <dgm:pt modelId="{8D6E40F3-B44F-4D64-B0DB-AC159EEC91C5}" type="sibTrans" cxnId="{CC8FF58A-591D-49F1-B9E9-C39C7C5DD84E}">
      <dgm:prSet/>
      <dgm:spPr/>
      <dgm:t>
        <a:bodyPr/>
        <a:lstStyle/>
        <a:p>
          <a:endParaRPr lang="de-DE"/>
        </a:p>
      </dgm:t>
    </dgm:pt>
    <dgm:pt modelId="{2C5E41A3-0A02-41F6-B758-9AF9BA19A54E}">
      <dgm:prSet phldrT="[Text]"/>
      <dgm:spPr/>
      <dgm:t>
        <a:bodyPr/>
        <a:lstStyle/>
        <a:p>
          <a:r>
            <a:rPr lang="de-DE" noProof="0" dirty="0" smtClean="0"/>
            <a:t>Lebensart</a:t>
          </a:r>
          <a:endParaRPr lang="de-DE" noProof="0" dirty="0"/>
        </a:p>
      </dgm:t>
    </dgm:pt>
    <dgm:pt modelId="{BEFB549D-FAA5-4450-B0DF-6A31086855EC}" type="parTrans" cxnId="{3787446E-D082-4798-B3B7-D4E061721A19}">
      <dgm:prSet/>
      <dgm:spPr/>
      <dgm:t>
        <a:bodyPr/>
        <a:lstStyle/>
        <a:p>
          <a:endParaRPr lang="de-DE"/>
        </a:p>
      </dgm:t>
    </dgm:pt>
    <dgm:pt modelId="{BD6D1622-0B63-45E7-86B4-AD5C07E5D358}" type="sibTrans" cxnId="{3787446E-D082-4798-B3B7-D4E061721A19}">
      <dgm:prSet/>
      <dgm:spPr/>
      <dgm:t>
        <a:bodyPr/>
        <a:lstStyle/>
        <a:p>
          <a:endParaRPr lang="de-DE"/>
        </a:p>
      </dgm:t>
    </dgm:pt>
    <dgm:pt modelId="{503A7FCD-5839-4CC2-9F8E-B987208047BF}">
      <dgm:prSet phldrT="[Text]"/>
      <dgm:spPr/>
      <dgm:t>
        <a:bodyPr/>
        <a:lstStyle/>
        <a:p>
          <a:r>
            <a:rPr lang="de-DE" noProof="0" dirty="0" smtClean="0"/>
            <a:t>Gesellschaftliche Unterschiede </a:t>
          </a:r>
          <a:endParaRPr lang="de-DE" noProof="0" dirty="0"/>
        </a:p>
      </dgm:t>
    </dgm:pt>
    <dgm:pt modelId="{F7511166-62DC-468A-9B2B-E6DE0E548DD1}" type="parTrans" cxnId="{E28ACABC-4BCF-4990-A22F-A793FB614A65}">
      <dgm:prSet/>
      <dgm:spPr/>
    </dgm:pt>
    <dgm:pt modelId="{15812713-EDBB-42EF-B9C7-B00E8571155D}" type="sibTrans" cxnId="{E28ACABC-4BCF-4990-A22F-A793FB614A65}">
      <dgm:prSet/>
      <dgm:spPr/>
    </dgm:pt>
    <dgm:pt modelId="{2AD5FD68-55DE-4D79-8196-7C726EE02740}">
      <dgm:prSet phldrT="[Text]"/>
      <dgm:spPr/>
      <dgm:t>
        <a:bodyPr/>
        <a:lstStyle/>
        <a:p>
          <a:r>
            <a:rPr lang="de-DE" noProof="0" dirty="0" smtClean="0"/>
            <a:t>Kuscheltier</a:t>
          </a:r>
          <a:endParaRPr lang="de-DE" noProof="0" dirty="0"/>
        </a:p>
      </dgm:t>
    </dgm:pt>
    <dgm:pt modelId="{2A0D4BC6-3B10-463A-8F9D-9F8A78FAFBE6}" type="parTrans" cxnId="{4BEFBF9C-79A3-4E4C-BBFE-CA1519D0E0B5}">
      <dgm:prSet/>
      <dgm:spPr/>
    </dgm:pt>
    <dgm:pt modelId="{13A92CF1-4623-489F-8A20-BC229916E61B}" type="sibTrans" cxnId="{4BEFBF9C-79A3-4E4C-BBFE-CA1519D0E0B5}">
      <dgm:prSet/>
      <dgm:spPr/>
    </dgm:pt>
    <dgm:pt modelId="{7B7951FA-0E81-4FB7-9B71-71FEDEDF2957}">
      <dgm:prSet phldrT="[Text]"/>
      <dgm:spPr/>
      <dgm:t>
        <a:bodyPr/>
        <a:lstStyle/>
        <a:p>
          <a:r>
            <a:rPr lang="de-DE" noProof="0" dirty="0" smtClean="0"/>
            <a:t>Ersatzpartner</a:t>
          </a:r>
          <a:endParaRPr lang="de-DE" noProof="0" dirty="0"/>
        </a:p>
      </dgm:t>
    </dgm:pt>
    <dgm:pt modelId="{4F79B39D-C5E4-4408-B6DF-237671A82548}" type="parTrans" cxnId="{0952903C-D271-47F3-8E58-B68A0730C7CA}">
      <dgm:prSet/>
      <dgm:spPr/>
    </dgm:pt>
    <dgm:pt modelId="{CC31392D-DF27-480C-84A0-DCA0AE84B88B}" type="sibTrans" cxnId="{0952903C-D271-47F3-8E58-B68A0730C7CA}">
      <dgm:prSet/>
      <dgm:spPr/>
    </dgm:pt>
    <dgm:pt modelId="{5A1F48BD-0F50-40B8-A89A-5DBD2E005F23}">
      <dgm:prSet phldrT="[Text]"/>
      <dgm:spPr/>
      <dgm:t>
        <a:bodyPr/>
        <a:lstStyle/>
        <a:p>
          <a:r>
            <a:rPr lang="de-DE" noProof="0" dirty="0" smtClean="0"/>
            <a:t>Schulungsobjekt</a:t>
          </a:r>
          <a:endParaRPr lang="de-DE" noProof="0" dirty="0"/>
        </a:p>
      </dgm:t>
    </dgm:pt>
    <dgm:pt modelId="{A79F07C2-0ADB-406B-AC48-5AC34C07348C}" type="parTrans" cxnId="{9B651F75-055C-4127-B872-A47A9EF99766}">
      <dgm:prSet/>
      <dgm:spPr/>
    </dgm:pt>
    <dgm:pt modelId="{101D1049-AE57-432E-A7B7-DCB1F0A53403}" type="sibTrans" cxnId="{9B651F75-055C-4127-B872-A47A9EF99766}">
      <dgm:prSet/>
      <dgm:spPr/>
    </dgm:pt>
    <dgm:pt modelId="{36458513-7B03-4A9D-8E17-0D88B48D2B37}">
      <dgm:prSet phldrT="[Text]"/>
      <dgm:spPr/>
      <dgm:t>
        <a:bodyPr/>
        <a:lstStyle/>
        <a:p>
          <a:r>
            <a:rPr lang="de-DE" noProof="0" dirty="0" smtClean="0"/>
            <a:t>Forschungsobjekt </a:t>
          </a:r>
          <a:r>
            <a:rPr lang="de-DE" noProof="0" dirty="0" err="1" smtClean="0"/>
            <a:t>u.s.w</a:t>
          </a:r>
          <a:r>
            <a:rPr lang="de-DE" noProof="0" dirty="0" smtClean="0"/>
            <a:t>.</a:t>
          </a:r>
          <a:endParaRPr lang="de-DE" noProof="0" dirty="0"/>
        </a:p>
      </dgm:t>
    </dgm:pt>
    <dgm:pt modelId="{EDF3CB08-7148-41B8-956C-2B0725AC04C6}" type="parTrans" cxnId="{A383CCA4-9D78-40C2-BA39-33ECDAD3E12A}">
      <dgm:prSet/>
      <dgm:spPr/>
    </dgm:pt>
    <dgm:pt modelId="{869263A8-636D-439D-98FB-8760E41200F7}" type="sibTrans" cxnId="{A383CCA4-9D78-40C2-BA39-33ECDAD3E12A}">
      <dgm:prSet/>
      <dgm:spPr/>
    </dgm:pt>
    <dgm:pt modelId="{B308BFF2-F538-403B-8A02-DB8BDA6B2719}" type="pres">
      <dgm:prSet presAssocID="{1C7529DA-4B7C-423F-81DB-6CFD5E3D0ADC}" presName="Name0" presStyleCnt="0">
        <dgm:presLayoutVars>
          <dgm:chMax val="7"/>
          <dgm:dir/>
          <dgm:animLvl val="lvl"/>
          <dgm:resizeHandles val="exact"/>
        </dgm:presLayoutVars>
      </dgm:prSet>
      <dgm:spPr/>
      <dgm:t>
        <a:bodyPr/>
        <a:lstStyle/>
        <a:p>
          <a:endParaRPr lang="en-US"/>
        </a:p>
      </dgm:t>
    </dgm:pt>
    <dgm:pt modelId="{F7B078F5-8F08-47E0-A4F8-94613BBABB9C}" type="pres">
      <dgm:prSet presAssocID="{3B4B4076-233A-4C9F-A8D2-C66FB98B7F76}" presName="circle1" presStyleLbl="node1" presStyleIdx="0" presStyleCnt="3"/>
      <dgm:spPr/>
      <dgm:t>
        <a:bodyPr/>
        <a:lstStyle/>
        <a:p>
          <a:endParaRPr lang="en-US"/>
        </a:p>
      </dgm:t>
    </dgm:pt>
    <dgm:pt modelId="{F5626BAC-AC5C-44F5-B21A-3195343B0134}" type="pres">
      <dgm:prSet presAssocID="{3B4B4076-233A-4C9F-A8D2-C66FB98B7F76}" presName="space" presStyleCnt="0"/>
      <dgm:spPr/>
      <dgm:t>
        <a:bodyPr/>
        <a:lstStyle/>
        <a:p>
          <a:endParaRPr lang="en-US"/>
        </a:p>
      </dgm:t>
    </dgm:pt>
    <dgm:pt modelId="{BD3BE9F0-0CAC-4157-9E46-0F0134B9F740}" type="pres">
      <dgm:prSet presAssocID="{3B4B4076-233A-4C9F-A8D2-C66FB98B7F76}" presName="rect1" presStyleLbl="alignAcc1" presStyleIdx="0" presStyleCnt="3"/>
      <dgm:spPr/>
      <dgm:t>
        <a:bodyPr/>
        <a:lstStyle/>
        <a:p>
          <a:endParaRPr lang="en-US"/>
        </a:p>
      </dgm:t>
    </dgm:pt>
    <dgm:pt modelId="{42D4A862-359B-44CF-8CA5-94211F5C18E7}" type="pres">
      <dgm:prSet presAssocID="{9BA50D57-DBF6-49DF-B5B8-A55FDC6E415C}" presName="vertSpace2" presStyleLbl="node1" presStyleIdx="0" presStyleCnt="3"/>
      <dgm:spPr/>
      <dgm:t>
        <a:bodyPr/>
        <a:lstStyle/>
        <a:p>
          <a:endParaRPr lang="en-US"/>
        </a:p>
      </dgm:t>
    </dgm:pt>
    <dgm:pt modelId="{CC0488D7-AB8B-4CB7-BE9B-5C470E029F54}" type="pres">
      <dgm:prSet presAssocID="{9BA50D57-DBF6-49DF-B5B8-A55FDC6E415C}" presName="circle2" presStyleLbl="node1" presStyleIdx="1" presStyleCnt="3"/>
      <dgm:spPr/>
      <dgm:t>
        <a:bodyPr/>
        <a:lstStyle/>
        <a:p>
          <a:endParaRPr lang="en-US"/>
        </a:p>
      </dgm:t>
    </dgm:pt>
    <dgm:pt modelId="{F2D11CBB-27D3-4C6C-B610-9E25E398FE2B}" type="pres">
      <dgm:prSet presAssocID="{9BA50D57-DBF6-49DF-B5B8-A55FDC6E415C}" presName="rect2" presStyleLbl="alignAcc1" presStyleIdx="1" presStyleCnt="3"/>
      <dgm:spPr/>
      <dgm:t>
        <a:bodyPr/>
        <a:lstStyle/>
        <a:p>
          <a:endParaRPr lang="en-US"/>
        </a:p>
      </dgm:t>
    </dgm:pt>
    <dgm:pt modelId="{6537C74C-157F-4BFC-9AA2-F847C60375F3}" type="pres">
      <dgm:prSet presAssocID="{DCE0648A-5572-4678-8E12-434EC9142EF1}" presName="vertSpace3" presStyleLbl="node1" presStyleIdx="1" presStyleCnt="3"/>
      <dgm:spPr/>
      <dgm:t>
        <a:bodyPr/>
        <a:lstStyle/>
        <a:p>
          <a:endParaRPr lang="en-US"/>
        </a:p>
      </dgm:t>
    </dgm:pt>
    <dgm:pt modelId="{65ACC6ED-26AD-412F-A0DE-EF20BC771EE5}" type="pres">
      <dgm:prSet presAssocID="{DCE0648A-5572-4678-8E12-434EC9142EF1}" presName="circle3" presStyleLbl="node1" presStyleIdx="2" presStyleCnt="3"/>
      <dgm:spPr/>
      <dgm:t>
        <a:bodyPr/>
        <a:lstStyle/>
        <a:p>
          <a:endParaRPr lang="en-US"/>
        </a:p>
      </dgm:t>
    </dgm:pt>
    <dgm:pt modelId="{5D617F1E-53C0-4096-832F-9EE948F88D6F}" type="pres">
      <dgm:prSet presAssocID="{DCE0648A-5572-4678-8E12-434EC9142EF1}" presName="rect3" presStyleLbl="alignAcc1" presStyleIdx="2" presStyleCnt="3"/>
      <dgm:spPr/>
      <dgm:t>
        <a:bodyPr/>
        <a:lstStyle/>
        <a:p>
          <a:endParaRPr lang="en-US"/>
        </a:p>
      </dgm:t>
    </dgm:pt>
    <dgm:pt modelId="{8F42F309-598E-4BB4-90F1-50E43FA524CC}" type="pres">
      <dgm:prSet presAssocID="{3B4B4076-233A-4C9F-A8D2-C66FB98B7F76}" presName="rect1ParTx" presStyleLbl="alignAcc1" presStyleIdx="2" presStyleCnt="3">
        <dgm:presLayoutVars>
          <dgm:chMax val="1"/>
          <dgm:bulletEnabled val="1"/>
        </dgm:presLayoutVars>
      </dgm:prSet>
      <dgm:spPr/>
      <dgm:t>
        <a:bodyPr/>
        <a:lstStyle/>
        <a:p>
          <a:endParaRPr lang="en-US"/>
        </a:p>
      </dgm:t>
    </dgm:pt>
    <dgm:pt modelId="{8C7249F5-6A43-4677-858A-4209B274B459}" type="pres">
      <dgm:prSet presAssocID="{3B4B4076-233A-4C9F-A8D2-C66FB98B7F76}" presName="rect1ChTx" presStyleLbl="alignAcc1" presStyleIdx="2" presStyleCnt="3">
        <dgm:presLayoutVars>
          <dgm:bulletEnabled val="1"/>
        </dgm:presLayoutVars>
      </dgm:prSet>
      <dgm:spPr/>
      <dgm:t>
        <a:bodyPr/>
        <a:lstStyle/>
        <a:p>
          <a:endParaRPr lang="en-US"/>
        </a:p>
      </dgm:t>
    </dgm:pt>
    <dgm:pt modelId="{46219803-8DC6-45F6-82DC-A32CC3A9CD7F}" type="pres">
      <dgm:prSet presAssocID="{9BA50D57-DBF6-49DF-B5B8-A55FDC6E415C}" presName="rect2ParTx" presStyleLbl="alignAcc1" presStyleIdx="2" presStyleCnt="3">
        <dgm:presLayoutVars>
          <dgm:chMax val="1"/>
          <dgm:bulletEnabled val="1"/>
        </dgm:presLayoutVars>
      </dgm:prSet>
      <dgm:spPr/>
      <dgm:t>
        <a:bodyPr/>
        <a:lstStyle/>
        <a:p>
          <a:endParaRPr lang="en-US"/>
        </a:p>
      </dgm:t>
    </dgm:pt>
    <dgm:pt modelId="{DBE3DE41-7537-4441-8B1C-5E8BE18ACA77}" type="pres">
      <dgm:prSet presAssocID="{9BA50D57-DBF6-49DF-B5B8-A55FDC6E415C}" presName="rect2ChTx" presStyleLbl="alignAcc1" presStyleIdx="2" presStyleCnt="3">
        <dgm:presLayoutVars>
          <dgm:bulletEnabled val="1"/>
        </dgm:presLayoutVars>
      </dgm:prSet>
      <dgm:spPr/>
      <dgm:t>
        <a:bodyPr/>
        <a:lstStyle/>
        <a:p>
          <a:endParaRPr lang="en-US"/>
        </a:p>
      </dgm:t>
    </dgm:pt>
    <dgm:pt modelId="{ABD7FEF1-1639-4E5D-83AD-F0D9A362B7EA}" type="pres">
      <dgm:prSet presAssocID="{DCE0648A-5572-4678-8E12-434EC9142EF1}" presName="rect3ParTx" presStyleLbl="alignAcc1" presStyleIdx="2" presStyleCnt="3">
        <dgm:presLayoutVars>
          <dgm:chMax val="1"/>
          <dgm:bulletEnabled val="1"/>
        </dgm:presLayoutVars>
      </dgm:prSet>
      <dgm:spPr/>
      <dgm:t>
        <a:bodyPr/>
        <a:lstStyle/>
        <a:p>
          <a:endParaRPr lang="en-US"/>
        </a:p>
      </dgm:t>
    </dgm:pt>
    <dgm:pt modelId="{6C8D26A5-DBB8-4E90-9DA9-227A2AD5DEB3}" type="pres">
      <dgm:prSet presAssocID="{DCE0648A-5572-4678-8E12-434EC9142EF1}" presName="rect3ChTx" presStyleLbl="alignAcc1" presStyleIdx="2" presStyleCnt="3">
        <dgm:presLayoutVars>
          <dgm:bulletEnabled val="1"/>
        </dgm:presLayoutVars>
      </dgm:prSet>
      <dgm:spPr/>
      <dgm:t>
        <a:bodyPr/>
        <a:lstStyle/>
        <a:p>
          <a:endParaRPr lang="en-US"/>
        </a:p>
      </dgm:t>
    </dgm:pt>
  </dgm:ptLst>
  <dgm:cxnLst>
    <dgm:cxn modelId="{3EB76E4B-967A-483D-B306-80ABCD3FAB86}" type="presOf" srcId="{2D8BB8AD-33AD-4128-B80C-D3B16F343070}" destId="{8C7249F5-6A43-4677-858A-4209B274B459}" srcOrd="0" destOrd="0" presId="urn:microsoft.com/office/officeart/2005/8/layout/target3"/>
    <dgm:cxn modelId="{B445F93E-257E-4AB3-86EC-0CC521F1E4D4}" type="presOf" srcId="{3B4B4076-233A-4C9F-A8D2-C66FB98B7F76}" destId="{8F42F309-598E-4BB4-90F1-50E43FA524CC}" srcOrd="1" destOrd="0" presId="urn:microsoft.com/office/officeart/2005/8/layout/target3"/>
    <dgm:cxn modelId="{FAA1FE7F-2B05-401A-A5BC-CD1E04D814A4}" type="presOf" srcId="{3B4B4076-233A-4C9F-A8D2-C66FB98B7F76}" destId="{BD3BE9F0-0CAC-4157-9E46-0F0134B9F740}" srcOrd="0" destOrd="0" presId="urn:microsoft.com/office/officeart/2005/8/layout/target3"/>
    <dgm:cxn modelId="{0952903C-D271-47F3-8E58-B68A0730C7CA}" srcId="{DCE0648A-5572-4678-8E12-434EC9142EF1}" destId="{7B7951FA-0E81-4FB7-9B71-71FEDEDF2957}" srcOrd="2" destOrd="0" parTransId="{4F79B39D-C5E4-4408-B6DF-237671A82548}" sibTransId="{CC31392D-DF27-480C-84A0-DCA0AE84B88B}"/>
    <dgm:cxn modelId="{9B651F75-055C-4127-B872-A47A9EF99766}" srcId="{DCE0648A-5572-4678-8E12-434EC9142EF1}" destId="{5A1F48BD-0F50-40B8-A89A-5DBD2E005F23}" srcOrd="3" destOrd="0" parTransId="{A79F07C2-0ADB-406B-AC48-5AC34C07348C}" sibTransId="{101D1049-AE57-432E-A7B7-DCB1F0A53403}"/>
    <dgm:cxn modelId="{4BEFBF9C-79A3-4E4C-BBFE-CA1519D0E0B5}" srcId="{DCE0648A-5572-4678-8E12-434EC9142EF1}" destId="{2AD5FD68-55DE-4D79-8196-7C726EE02740}" srcOrd="1" destOrd="0" parTransId="{2A0D4BC6-3B10-463A-8F9D-9F8A78FAFBE6}" sibTransId="{13A92CF1-4623-489F-8A20-BC229916E61B}"/>
    <dgm:cxn modelId="{A6913866-5825-4B67-9F82-62014A7F8897}" srcId="{9BA50D57-DBF6-49DF-B5B8-A55FDC6E415C}" destId="{A809E276-E84A-40E1-9F15-DD3DCA0005A3}" srcOrd="0" destOrd="0" parTransId="{DC3DB3CC-B237-4B06-9208-67E99C2DA484}" sibTransId="{4944361B-628A-4532-B857-2CB763ED0A5B}"/>
    <dgm:cxn modelId="{50EEC347-EE6E-4B18-9F3F-56665B734891}" type="presOf" srcId="{DCE0648A-5572-4678-8E12-434EC9142EF1}" destId="{ABD7FEF1-1639-4E5D-83AD-F0D9A362B7EA}" srcOrd="1" destOrd="0" presId="urn:microsoft.com/office/officeart/2005/8/layout/target3"/>
    <dgm:cxn modelId="{0CED0D77-5F38-4E6F-AB1C-6FE461450330}" type="presOf" srcId="{36458513-7B03-4A9D-8E17-0D88B48D2B37}" destId="{6C8D26A5-DBB8-4E90-9DA9-227A2AD5DEB3}" srcOrd="0" destOrd="4" presId="urn:microsoft.com/office/officeart/2005/8/layout/target3"/>
    <dgm:cxn modelId="{E28ACABC-4BCF-4990-A22F-A793FB614A65}" srcId="{9BA50D57-DBF6-49DF-B5B8-A55FDC6E415C}" destId="{503A7FCD-5839-4CC2-9F8E-B987208047BF}" srcOrd="2" destOrd="0" parTransId="{F7511166-62DC-468A-9B2B-E6DE0E548DD1}" sibTransId="{15812713-EDBB-42EF-B9C7-B00E8571155D}"/>
    <dgm:cxn modelId="{AA8022F6-AC8F-4F9B-801C-6EF2974C18F0}" type="presOf" srcId="{5A1F48BD-0F50-40B8-A89A-5DBD2E005F23}" destId="{6C8D26A5-DBB8-4E90-9DA9-227A2AD5DEB3}" srcOrd="0" destOrd="3" presId="urn:microsoft.com/office/officeart/2005/8/layout/target3"/>
    <dgm:cxn modelId="{56CC6B03-5AEB-4229-A733-D203A02F9938}" type="presOf" srcId="{A809E276-E84A-40E1-9F15-DD3DCA0005A3}" destId="{DBE3DE41-7537-4441-8B1C-5E8BE18ACA77}" srcOrd="0" destOrd="0" presId="urn:microsoft.com/office/officeart/2005/8/layout/target3"/>
    <dgm:cxn modelId="{1AB46BC7-6F8C-43FB-8AEA-079786100219}" srcId="{DCE0648A-5572-4678-8E12-434EC9142EF1}" destId="{AC0508E8-ED81-41D1-9578-1B6094830F8C}" srcOrd="0" destOrd="0" parTransId="{C759A673-0357-4FD1-865B-2D3CEFF9D514}" sibTransId="{B4A12B0D-88B8-461F-8D36-0FD44C31FD44}"/>
    <dgm:cxn modelId="{2F0EB6E7-AAE8-4304-A2B5-B5CA16564F51}" type="presOf" srcId="{1C7529DA-4B7C-423F-81DB-6CFD5E3D0ADC}" destId="{B308BFF2-F538-403B-8A02-DB8BDA6B2719}" srcOrd="0" destOrd="0" presId="urn:microsoft.com/office/officeart/2005/8/layout/target3"/>
    <dgm:cxn modelId="{36787BF4-4E02-4C25-8988-D3B260A1AA87}" type="presOf" srcId="{2C5E41A3-0A02-41F6-B758-9AF9BA19A54E}" destId="{8C7249F5-6A43-4677-858A-4209B274B459}" srcOrd="0" destOrd="2" presId="urn:microsoft.com/office/officeart/2005/8/layout/target3"/>
    <dgm:cxn modelId="{5C584D83-0237-48FA-814D-B7D577DC7187}" type="presOf" srcId="{AC0508E8-ED81-41D1-9578-1B6094830F8C}" destId="{6C8D26A5-DBB8-4E90-9DA9-227A2AD5DEB3}" srcOrd="0" destOrd="0" presId="urn:microsoft.com/office/officeart/2005/8/layout/target3"/>
    <dgm:cxn modelId="{E7C55D17-4B4E-44FA-A69D-9AC9391CF2D1}" type="presOf" srcId="{DCE0648A-5572-4678-8E12-434EC9142EF1}" destId="{5D617F1E-53C0-4096-832F-9EE948F88D6F}" srcOrd="0" destOrd="0" presId="urn:microsoft.com/office/officeart/2005/8/layout/target3"/>
    <dgm:cxn modelId="{B9EC9251-E76E-458F-B52A-D9164FE51858}" type="presOf" srcId="{D9805839-191D-4171-BB23-9A506AACBA9E}" destId="{8C7249F5-6A43-4677-858A-4209B274B459}" srcOrd="0" destOrd="1" presId="urn:microsoft.com/office/officeart/2005/8/layout/target3"/>
    <dgm:cxn modelId="{437B4986-2559-43D3-A8F6-A8C0BD705F3E}" type="presOf" srcId="{9BA50D57-DBF6-49DF-B5B8-A55FDC6E415C}" destId="{46219803-8DC6-45F6-82DC-A32CC3A9CD7F}" srcOrd="1" destOrd="0" presId="urn:microsoft.com/office/officeart/2005/8/layout/target3"/>
    <dgm:cxn modelId="{E5924F82-ACEB-4780-B0C4-522303C4B37E}" srcId="{9BA50D57-DBF6-49DF-B5B8-A55FDC6E415C}" destId="{D7616FE3-D043-4C7D-8C39-54A16B7195B6}" srcOrd="1" destOrd="0" parTransId="{2FE28FEB-82D3-4244-AAF4-1AB6C396139C}" sibTransId="{5DCD3325-FE0C-445E-B06B-F9956E0B1C73}"/>
    <dgm:cxn modelId="{0BDBA4E4-4369-4FB3-9E00-A2F45469ABFD}" type="presOf" srcId="{9BA50D57-DBF6-49DF-B5B8-A55FDC6E415C}" destId="{F2D11CBB-27D3-4C6C-B610-9E25E398FE2B}" srcOrd="0" destOrd="0" presId="urn:microsoft.com/office/officeart/2005/8/layout/target3"/>
    <dgm:cxn modelId="{A383CCA4-9D78-40C2-BA39-33ECDAD3E12A}" srcId="{DCE0648A-5572-4678-8E12-434EC9142EF1}" destId="{36458513-7B03-4A9D-8E17-0D88B48D2B37}" srcOrd="4" destOrd="0" parTransId="{EDF3CB08-7148-41B8-956C-2B0725AC04C6}" sibTransId="{869263A8-636D-439D-98FB-8760E41200F7}"/>
    <dgm:cxn modelId="{1A6757D2-537B-46DD-98F4-D63EDE2F7A6C}" srcId="{3B4B4076-233A-4C9F-A8D2-C66FB98B7F76}" destId="{2D8BB8AD-33AD-4128-B80C-D3B16F343070}" srcOrd="0" destOrd="0" parTransId="{A8C1ADE9-730E-4582-92DA-79E305F42755}" sibTransId="{BFAC7E68-3BAA-4A1A-A5F8-BA9E21528B48}"/>
    <dgm:cxn modelId="{3787446E-D082-4798-B3B7-D4E061721A19}" srcId="{3B4B4076-233A-4C9F-A8D2-C66FB98B7F76}" destId="{2C5E41A3-0A02-41F6-B758-9AF9BA19A54E}" srcOrd="2" destOrd="0" parTransId="{BEFB549D-FAA5-4450-B0DF-6A31086855EC}" sibTransId="{BD6D1622-0B63-45E7-86B4-AD5C07E5D358}"/>
    <dgm:cxn modelId="{D19D8516-5E7F-4A68-A45E-F93D7B27DE2F}" srcId="{1C7529DA-4B7C-423F-81DB-6CFD5E3D0ADC}" destId="{9BA50D57-DBF6-49DF-B5B8-A55FDC6E415C}" srcOrd="1" destOrd="0" parTransId="{1A2817E4-8B33-432D-9741-7F7065BBA7F7}" sibTransId="{4E8B306A-1BBD-4D17-979C-630E919DFB88}"/>
    <dgm:cxn modelId="{2DF15C04-1460-4DCC-BBA0-313A65C434A9}" type="presOf" srcId="{2AD5FD68-55DE-4D79-8196-7C726EE02740}" destId="{6C8D26A5-DBB8-4E90-9DA9-227A2AD5DEB3}" srcOrd="0" destOrd="1" presId="urn:microsoft.com/office/officeart/2005/8/layout/target3"/>
    <dgm:cxn modelId="{64BAF769-074F-43C8-96ED-6962B3B63516}" type="presOf" srcId="{D7616FE3-D043-4C7D-8C39-54A16B7195B6}" destId="{DBE3DE41-7537-4441-8B1C-5E8BE18ACA77}" srcOrd="0" destOrd="1" presId="urn:microsoft.com/office/officeart/2005/8/layout/target3"/>
    <dgm:cxn modelId="{CC8FF58A-591D-49F1-B9E9-C39C7C5DD84E}" srcId="{3B4B4076-233A-4C9F-A8D2-C66FB98B7F76}" destId="{D9805839-191D-4171-BB23-9A506AACBA9E}" srcOrd="1" destOrd="0" parTransId="{B3BAFA0C-0469-41FA-B5FD-6586EA2CFE9C}" sibTransId="{8D6E40F3-B44F-4D64-B0DB-AC159EEC91C5}"/>
    <dgm:cxn modelId="{9667A6C6-B80B-4EFF-8D95-56FE0623E458}" srcId="{1C7529DA-4B7C-423F-81DB-6CFD5E3D0ADC}" destId="{3B4B4076-233A-4C9F-A8D2-C66FB98B7F76}" srcOrd="0" destOrd="0" parTransId="{52609B08-20DA-4F0B-86A7-5DAA2617C4B7}" sibTransId="{3F1F5BA9-3F6F-43E1-999C-B228902F6D1A}"/>
    <dgm:cxn modelId="{0971EB6C-1AAC-42EE-9A25-2D136BBDEBB8}" type="presOf" srcId="{503A7FCD-5839-4CC2-9F8E-B987208047BF}" destId="{DBE3DE41-7537-4441-8B1C-5E8BE18ACA77}" srcOrd="0" destOrd="2" presId="urn:microsoft.com/office/officeart/2005/8/layout/target3"/>
    <dgm:cxn modelId="{E1B0E9FE-B7D4-41B9-BA45-852296F7C3BE}" type="presOf" srcId="{7B7951FA-0E81-4FB7-9B71-71FEDEDF2957}" destId="{6C8D26A5-DBB8-4E90-9DA9-227A2AD5DEB3}" srcOrd="0" destOrd="2" presId="urn:microsoft.com/office/officeart/2005/8/layout/target3"/>
    <dgm:cxn modelId="{B8875740-868C-4808-8EAC-47C63A7B0653}" srcId="{1C7529DA-4B7C-423F-81DB-6CFD5E3D0ADC}" destId="{DCE0648A-5572-4678-8E12-434EC9142EF1}" srcOrd="2" destOrd="0" parTransId="{E3928BD4-5DE9-4583-9878-DFE840EB45A9}" sibTransId="{69EF6CC7-4CD1-402A-A691-8E12430B80E4}"/>
    <dgm:cxn modelId="{8DFB696C-5055-4782-90F8-03358C15126D}" type="presParOf" srcId="{B308BFF2-F538-403B-8A02-DB8BDA6B2719}" destId="{F7B078F5-8F08-47E0-A4F8-94613BBABB9C}" srcOrd="0" destOrd="0" presId="urn:microsoft.com/office/officeart/2005/8/layout/target3"/>
    <dgm:cxn modelId="{FCE88188-B063-4A68-9B55-17F7E511117F}" type="presParOf" srcId="{B308BFF2-F538-403B-8A02-DB8BDA6B2719}" destId="{F5626BAC-AC5C-44F5-B21A-3195343B0134}" srcOrd="1" destOrd="0" presId="urn:microsoft.com/office/officeart/2005/8/layout/target3"/>
    <dgm:cxn modelId="{7A8AB378-EC26-4BF6-9B8F-E1DE79DF3001}" type="presParOf" srcId="{B308BFF2-F538-403B-8A02-DB8BDA6B2719}" destId="{BD3BE9F0-0CAC-4157-9E46-0F0134B9F740}" srcOrd="2" destOrd="0" presId="urn:microsoft.com/office/officeart/2005/8/layout/target3"/>
    <dgm:cxn modelId="{B8A5AD1E-C9F6-4729-A510-0D0B666211BE}" type="presParOf" srcId="{B308BFF2-F538-403B-8A02-DB8BDA6B2719}" destId="{42D4A862-359B-44CF-8CA5-94211F5C18E7}" srcOrd="3" destOrd="0" presId="urn:microsoft.com/office/officeart/2005/8/layout/target3"/>
    <dgm:cxn modelId="{504DC796-280B-45CA-BF7E-1706DA1414A6}" type="presParOf" srcId="{B308BFF2-F538-403B-8A02-DB8BDA6B2719}" destId="{CC0488D7-AB8B-4CB7-BE9B-5C470E029F54}" srcOrd="4" destOrd="0" presId="urn:microsoft.com/office/officeart/2005/8/layout/target3"/>
    <dgm:cxn modelId="{79CBB708-F9F5-4D75-8A27-6BE0BE296114}" type="presParOf" srcId="{B308BFF2-F538-403B-8A02-DB8BDA6B2719}" destId="{F2D11CBB-27D3-4C6C-B610-9E25E398FE2B}" srcOrd="5" destOrd="0" presId="urn:microsoft.com/office/officeart/2005/8/layout/target3"/>
    <dgm:cxn modelId="{6BDFFDEE-986F-4037-810D-4DCD509169AC}" type="presParOf" srcId="{B308BFF2-F538-403B-8A02-DB8BDA6B2719}" destId="{6537C74C-157F-4BFC-9AA2-F847C60375F3}" srcOrd="6" destOrd="0" presId="urn:microsoft.com/office/officeart/2005/8/layout/target3"/>
    <dgm:cxn modelId="{96849AAC-7020-4877-A52E-7B797DCFC472}" type="presParOf" srcId="{B308BFF2-F538-403B-8A02-DB8BDA6B2719}" destId="{65ACC6ED-26AD-412F-A0DE-EF20BC771EE5}" srcOrd="7" destOrd="0" presId="urn:microsoft.com/office/officeart/2005/8/layout/target3"/>
    <dgm:cxn modelId="{F40E30AD-3459-4E89-B94C-436094646F4E}" type="presParOf" srcId="{B308BFF2-F538-403B-8A02-DB8BDA6B2719}" destId="{5D617F1E-53C0-4096-832F-9EE948F88D6F}" srcOrd="8" destOrd="0" presId="urn:microsoft.com/office/officeart/2005/8/layout/target3"/>
    <dgm:cxn modelId="{5B3C15C9-C72F-4F36-BE20-03C0C1FE24C8}" type="presParOf" srcId="{B308BFF2-F538-403B-8A02-DB8BDA6B2719}" destId="{8F42F309-598E-4BB4-90F1-50E43FA524CC}" srcOrd="9" destOrd="0" presId="urn:microsoft.com/office/officeart/2005/8/layout/target3"/>
    <dgm:cxn modelId="{83E7725F-3CEA-48BF-A017-BB1B61320593}" type="presParOf" srcId="{B308BFF2-F538-403B-8A02-DB8BDA6B2719}" destId="{8C7249F5-6A43-4677-858A-4209B274B459}" srcOrd="10" destOrd="0" presId="urn:microsoft.com/office/officeart/2005/8/layout/target3"/>
    <dgm:cxn modelId="{0A7C9387-F9AC-4A2C-AFAD-8EE05817A1D5}" type="presParOf" srcId="{B308BFF2-F538-403B-8A02-DB8BDA6B2719}" destId="{46219803-8DC6-45F6-82DC-A32CC3A9CD7F}" srcOrd="11" destOrd="0" presId="urn:microsoft.com/office/officeart/2005/8/layout/target3"/>
    <dgm:cxn modelId="{B83FD63C-26F4-4CDF-A562-B9064196CE69}" type="presParOf" srcId="{B308BFF2-F538-403B-8A02-DB8BDA6B2719}" destId="{DBE3DE41-7537-4441-8B1C-5E8BE18ACA77}" srcOrd="12" destOrd="0" presId="urn:microsoft.com/office/officeart/2005/8/layout/target3"/>
    <dgm:cxn modelId="{DE2C657B-E9FE-462F-8385-2D0AFB71FD52}" type="presParOf" srcId="{B308BFF2-F538-403B-8A02-DB8BDA6B2719}" destId="{ABD7FEF1-1639-4E5D-83AD-F0D9A362B7EA}" srcOrd="13" destOrd="0" presId="urn:microsoft.com/office/officeart/2005/8/layout/target3"/>
    <dgm:cxn modelId="{C27A2883-4A0D-4BBF-AEED-FB84743FDCB3}" type="presParOf" srcId="{B308BFF2-F538-403B-8A02-DB8BDA6B2719}" destId="{6C8D26A5-DBB8-4E90-9DA9-227A2AD5DEB3}"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B078F5-8F08-47E0-A4F8-94613BBABB9C}">
      <dsp:nvSpPr>
        <dsp:cNvPr id="0" name=""/>
        <dsp:cNvSpPr/>
      </dsp:nvSpPr>
      <dsp:spPr>
        <a:xfrm>
          <a:off x="0" y="0"/>
          <a:ext cx="3505200" cy="3505200"/>
        </a:xfrm>
        <a:prstGeom prst="pie">
          <a:avLst>
            <a:gd name="adj1" fmla="val 5400000"/>
            <a:gd name="adj2" fmla="val 1620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3BE9F0-0CAC-4157-9E46-0F0134B9F740}">
      <dsp:nvSpPr>
        <dsp:cNvPr id="0" name=""/>
        <dsp:cNvSpPr/>
      </dsp:nvSpPr>
      <dsp:spPr>
        <a:xfrm>
          <a:off x="1752600" y="0"/>
          <a:ext cx="4606977" cy="3505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noProof="0" dirty="0" smtClean="0"/>
            <a:t>Wunschvorstellungen</a:t>
          </a:r>
          <a:endParaRPr lang="de-DE" sz="1700" kern="1200" noProof="0" dirty="0"/>
        </a:p>
      </dsp:txBody>
      <dsp:txXfrm>
        <a:off x="1752600" y="0"/>
        <a:ext cx="2303488" cy="1051562"/>
      </dsp:txXfrm>
    </dsp:sp>
    <dsp:sp modelId="{CC0488D7-AB8B-4CB7-BE9B-5C470E029F54}">
      <dsp:nvSpPr>
        <dsp:cNvPr id="0" name=""/>
        <dsp:cNvSpPr/>
      </dsp:nvSpPr>
      <dsp:spPr>
        <a:xfrm>
          <a:off x="613411" y="1051562"/>
          <a:ext cx="2278377" cy="2278377"/>
        </a:xfrm>
        <a:prstGeom prst="pie">
          <a:avLst>
            <a:gd name="adj1" fmla="val 5400000"/>
            <a:gd name="adj2" fmla="val 1620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D11CBB-27D3-4C6C-B610-9E25E398FE2B}">
      <dsp:nvSpPr>
        <dsp:cNvPr id="0" name=""/>
        <dsp:cNvSpPr/>
      </dsp:nvSpPr>
      <dsp:spPr>
        <a:xfrm>
          <a:off x="1752600" y="1051562"/>
          <a:ext cx="4606977" cy="227837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noProof="0" dirty="0" smtClean="0"/>
            <a:t>Realität</a:t>
          </a:r>
          <a:endParaRPr lang="de-DE" sz="1700" kern="1200" noProof="0" dirty="0"/>
        </a:p>
      </dsp:txBody>
      <dsp:txXfrm>
        <a:off x="1752600" y="1051562"/>
        <a:ext cx="2303488" cy="1051558"/>
      </dsp:txXfrm>
    </dsp:sp>
    <dsp:sp modelId="{65ACC6ED-26AD-412F-A0DE-EF20BC771EE5}">
      <dsp:nvSpPr>
        <dsp:cNvPr id="0" name=""/>
        <dsp:cNvSpPr/>
      </dsp:nvSpPr>
      <dsp:spPr>
        <a:xfrm>
          <a:off x="1226820" y="2103121"/>
          <a:ext cx="1051558" cy="1051558"/>
        </a:xfrm>
        <a:prstGeom prst="pie">
          <a:avLst>
            <a:gd name="adj1" fmla="val 5400000"/>
            <a:gd name="adj2" fmla="val 1620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617F1E-53C0-4096-832F-9EE948F88D6F}">
      <dsp:nvSpPr>
        <dsp:cNvPr id="0" name=""/>
        <dsp:cNvSpPr/>
      </dsp:nvSpPr>
      <dsp:spPr>
        <a:xfrm>
          <a:off x="1752600" y="2103121"/>
          <a:ext cx="4606977" cy="10515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noProof="0" dirty="0" smtClean="0"/>
            <a:t>Das Kaninchen</a:t>
          </a:r>
          <a:endParaRPr lang="de-DE" sz="1700" kern="1200" noProof="0" dirty="0"/>
        </a:p>
      </dsp:txBody>
      <dsp:txXfrm>
        <a:off x="1752600" y="2103121"/>
        <a:ext cx="2303488" cy="1051558"/>
      </dsp:txXfrm>
    </dsp:sp>
    <dsp:sp modelId="{8C7249F5-6A43-4677-858A-4209B274B459}">
      <dsp:nvSpPr>
        <dsp:cNvPr id="0" name=""/>
        <dsp:cNvSpPr/>
      </dsp:nvSpPr>
      <dsp:spPr>
        <a:xfrm>
          <a:off x="4056088" y="0"/>
          <a:ext cx="2303488" cy="105156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de-DE" sz="1200" kern="1200" noProof="0" dirty="0" smtClean="0"/>
            <a:t>Natur</a:t>
          </a:r>
          <a:endParaRPr lang="de-DE" sz="1200" kern="1200" noProof="0" dirty="0"/>
        </a:p>
        <a:p>
          <a:pPr marL="114300" lvl="1" indent="-114300" algn="l" defTabSz="533400">
            <a:lnSpc>
              <a:spcPct val="90000"/>
            </a:lnSpc>
            <a:spcBef>
              <a:spcPct val="0"/>
            </a:spcBef>
            <a:spcAft>
              <a:spcPct val="15000"/>
            </a:spcAft>
            <a:buChar char="••"/>
          </a:pPr>
          <a:r>
            <a:rPr lang="de-DE" sz="1200" kern="1200" noProof="0" dirty="0" smtClean="0"/>
            <a:t>Tiere</a:t>
          </a:r>
          <a:endParaRPr lang="de-DE" sz="1200" kern="1200" noProof="0" dirty="0"/>
        </a:p>
        <a:p>
          <a:pPr marL="114300" lvl="1" indent="-114300" algn="l" defTabSz="533400">
            <a:lnSpc>
              <a:spcPct val="90000"/>
            </a:lnSpc>
            <a:spcBef>
              <a:spcPct val="0"/>
            </a:spcBef>
            <a:spcAft>
              <a:spcPct val="15000"/>
            </a:spcAft>
            <a:buChar char="••"/>
          </a:pPr>
          <a:r>
            <a:rPr lang="de-DE" sz="1200" kern="1200" noProof="0" dirty="0" smtClean="0"/>
            <a:t>Lebensart</a:t>
          </a:r>
          <a:endParaRPr lang="de-DE" sz="1200" kern="1200" noProof="0" dirty="0"/>
        </a:p>
      </dsp:txBody>
      <dsp:txXfrm>
        <a:off x="4056088" y="0"/>
        <a:ext cx="2303488" cy="1051562"/>
      </dsp:txXfrm>
    </dsp:sp>
    <dsp:sp modelId="{DBE3DE41-7537-4441-8B1C-5E8BE18ACA77}">
      <dsp:nvSpPr>
        <dsp:cNvPr id="0" name=""/>
        <dsp:cNvSpPr/>
      </dsp:nvSpPr>
      <dsp:spPr>
        <a:xfrm>
          <a:off x="4056088" y="1051562"/>
          <a:ext cx="2303488" cy="10515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de-DE" sz="1200" kern="1200" noProof="0" dirty="0" smtClean="0"/>
            <a:t>Beengter Lebensraum</a:t>
          </a:r>
          <a:endParaRPr lang="de-DE" sz="1200" kern="1200" noProof="0" dirty="0"/>
        </a:p>
        <a:p>
          <a:pPr marL="114300" lvl="1" indent="-114300" algn="l" defTabSz="533400">
            <a:lnSpc>
              <a:spcPct val="90000"/>
            </a:lnSpc>
            <a:spcBef>
              <a:spcPct val="0"/>
            </a:spcBef>
            <a:spcAft>
              <a:spcPct val="15000"/>
            </a:spcAft>
            <a:buChar char="••"/>
          </a:pPr>
          <a:r>
            <a:rPr lang="de-DE" sz="1200" kern="1200" noProof="0" dirty="0" smtClean="0"/>
            <a:t>Nahrungsmittelversorgung</a:t>
          </a:r>
          <a:endParaRPr lang="de-DE" sz="1200" kern="1200" noProof="0" dirty="0"/>
        </a:p>
        <a:p>
          <a:pPr marL="114300" lvl="1" indent="-114300" algn="l" defTabSz="533400">
            <a:lnSpc>
              <a:spcPct val="90000"/>
            </a:lnSpc>
            <a:spcBef>
              <a:spcPct val="0"/>
            </a:spcBef>
            <a:spcAft>
              <a:spcPct val="15000"/>
            </a:spcAft>
            <a:buChar char="••"/>
          </a:pPr>
          <a:r>
            <a:rPr lang="de-DE" sz="1200" kern="1200" noProof="0" dirty="0" smtClean="0"/>
            <a:t>Gesellschaftliche Unterschiede </a:t>
          </a:r>
          <a:endParaRPr lang="de-DE" sz="1200" kern="1200" noProof="0" dirty="0"/>
        </a:p>
      </dsp:txBody>
      <dsp:txXfrm>
        <a:off x="4056088" y="1051562"/>
        <a:ext cx="2303488" cy="1051558"/>
      </dsp:txXfrm>
    </dsp:sp>
    <dsp:sp modelId="{6C8D26A5-DBB8-4E90-9DA9-227A2AD5DEB3}">
      <dsp:nvSpPr>
        <dsp:cNvPr id="0" name=""/>
        <dsp:cNvSpPr/>
      </dsp:nvSpPr>
      <dsp:spPr>
        <a:xfrm>
          <a:off x="4056088" y="2103121"/>
          <a:ext cx="2303488" cy="10515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de-DE" sz="1200" kern="1200" noProof="0" dirty="0" smtClean="0"/>
            <a:t>Nutztier </a:t>
          </a:r>
          <a:endParaRPr lang="de-DE" sz="1200" kern="1200" noProof="0" dirty="0"/>
        </a:p>
        <a:p>
          <a:pPr marL="114300" lvl="1" indent="-114300" algn="l" defTabSz="533400">
            <a:lnSpc>
              <a:spcPct val="90000"/>
            </a:lnSpc>
            <a:spcBef>
              <a:spcPct val="0"/>
            </a:spcBef>
            <a:spcAft>
              <a:spcPct val="15000"/>
            </a:spcAft>
            <a:buChar char="••"/>
          </a:pPr>
          <a:r>
            <a:rPr lang="de-DE" sz="1200" kern="1200" noProof="0" dirty="0" smtClean="0"/>
            <a:t>Kuscheltier</a:t>
          </a:r>
          <a:endParaRPr lang="de-DE" sz="1200" kern="1200" noProof="0" dirty="0"/>
        </a:p>
        <a:p>
          <a:pPr marL="114300" lvl="1" indent="-114300" algn="l" defTabSz="533400">
            <a:lnSpc>
              <a:spcPct val="90000"/>
            </a:lnSpc>
            <a:spcBef>
              <a:spcPct val="0"/>
            </a:spcBef>
            <a:spcAft>
              <a:spcPct val="15000"/>
            </a:spcAft>
            <a:buChar char="••"/>
          </a:pPr>
          <a:r>
            <a:rPr lang="de-DE" sz="1200" kern="1200" noProof="0" dirty="0" smtClean="0"/>
            <a:t>Ersatzpartner</a:t>
          </a:r>
          <a:endParaRPr lang="de-DE" sz="1200" kern="1200" noProof="0" dirty="0"/>
        </a:p>
        <a:p>
          <a:pPr marL="114300" lvl="1" indent="-114300" algn="l" defTabSz="533400">
            <a:lnSpc>
              <a:spcPct val="90000"/>
            </a:lnSpc>
            <a:spcBef>
              <a:spcPct val="0"/>
            </a:spcBef>
            <a:spcAft>
              <a:spcPct val="15000"/>
            </a:spcAft>
            <a:buChar char="••"/>
          </a:pPr>
          <a:r>
            <a:rPr lang="de-DE" sz="1200" kern="1200" noProof="0" dirty="0" smtClean="0"/>
            <a:t>Schulungsobjekt</a:t>
          </a:r>
          <a:endParaRPr lang="de-DE" sz="1200" kern="1200" noProof="0" dirty="0"/>
        </a:p>
        <a:p>
          <a:pPr marL="114300" lvl="1" indent="-114300" algn="l" defTabSz="533400">
            <a:lnSpc>
              <a:spcPct val="90000"/>
            </a:lnSpc>
            <a:spcBef>
              <a:spcPct val="0"/>
            </a:spcBef>
            <a:spcAft>
              <a:spcPct val="15000"/>
            </a:spcAft>
            <a:buChar char="••"/>
          </a:pPr>
          <a:r>
            <a:rPr lang="de-DE" sz="1200" kern="1200" noProof="0" dirty="0" smtClean="0"/>
            <a:t>Forschungsobjekt </a:t>
          </a:r>
          <a:r>
            <a:rPr lang="de-DE" sz="1200" kern="1200" noProof="0" dirty="0" err="1" smtClean="0"/>
            <a:t>u.s.w</a:t>
          </a:r>
          <a:r>
            <a:rPr lang="de-DE" sz="1200" kern="1200" noProof="0" dirty="0" smtClean="0"/>
            <a:t>.</a:t>
          </a:r>
          <a:endParaRPr lang="de-DE" sz="1200" kern="1200" noProof="0" dirty="0"/>
        </a:p>
      </dsp:txBody>
      <dsp:txXfrm>
        <a:off x="4056088" y="2103121"/>
        <a:ext cx="2303488" cy="105155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DCC9987-AE10-4685-9B5B-4577F1D5BB4C}" type="datetimeFigureOut">
              <a:rPr lang="en-US" smtClean="0"/>
              <a:pPr/>
              <a:t>2/20/2012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D8454A-404F-4DF1-8F43-7DDF83BF3B63}"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Zahlen:</a:t>
            </a:r>
          </a:p>
          <a:p>
            <a:endParaRPr lang="de-DE" dirty="0" smtClean="0"/>
          </a:p>
          <a:p>
            <a:r>
              <a:rPr lang="de-DE" dirty="0" smtClean="0"/>
              <a:t>Wichtiges</a:t>
            </a:r>
            <a:r>
              <a:rPr lang="de-DE" baseline="0" dirty="0" smtClean="0"/>
              <a:t> Kriterium bei der Entscheidungsfindung für Gesetze und Verordnungen – bzw. Satzungen und Richtlinien</a:t>
            </a:r>
          </a:p>
          <a:p>
            <a:endParaRPr lang="de-DE" baseline="0" dirty="0" smtClean="0"/>
          </a:p>
          <a:p>
            <a:r>
              <a:rPr lang="de-DE" baseline="0" dirty="0" smtClean="0"/>
              <a:t>Hier als erstes und Grundlage die Mitglieder-Entwicklung des ZDRK in den letzten 10 Jahren</a:t>
            </a:r>
          </a:p>
          <a:p>
            <a:endParaRPr lang="de-DE" baseline="0" dirty="0" smtClean="0"/>
          </a:p>
          <a:p>
            <a:r>
              <a:rPr lang="de-DE" baseline="0" dirty="0" smtClean="0"/>
              <a:t>Rückgang von 185.000 auf 150.000</a:t>
            </a:r>
          </a:p>
        </p:txBody>
      </p:sp>
      <p:sp>
        <p:nvSpPr>
          <p:cNvPr id="4" name="Foliennummernplatzhalter 3"/>
          <p:cNvSpPr>
            <a:spLocks noGrp="1"/>
          </p:cNvSpPr>
          <p:nvPr>
            <p:ph type="sldNum" sz="quarter" idx="10"/>
          </p:nvPr>
        </p:nvSpPr>
        <p:spPr/>
        <p:txBody>
          <a:bodyPr/>
          <a:lstStyle/>
          <a:p>
            <a:fld id="{77D8454A-404F-4DF1-8F43-7DDF83BF3B6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Im Bereich ZDK wurden vor 2004 mindestens 20 Jahre keine Bestandszahlen erhoben! </a:t>
            </a:r>
          </a:p>
          <a:p>
            <a:endParaRPr lang="de-DE" baseline="0" dirty="0" smtClean="0"/>
          </a:p>
          <a:p>
            <a:r>
              <a:rPr lang="de-DE" baseline="0" dirty="0" smtClean="0"/>
              <a:t>Unsicherheit und Unkenntnis bei öffentlichen Aussagen!</a:t>
            </a:r>
          </a:p>
          <a:p>
            <a:endParaRPr lang="de-DE" baseline="0" dirty="0" smtClean="0"/>
          </a:p>
          <a:p>
            <a:r>
              <a:rPr lang="de-DE" baseline="0" dirty="0" smtClean="0"/>
              <a:t>„Ohne Zahlen nur ein halber Mensch-Verband“</a:t>
            </a:r>
          </a:p>
          <a:p>
            <a:endParaRPr lang="de-DE" baseline="0" dirty="0" smtClean="0"/>
          </a:p>
          <a:p>
            <a:r>
              <a:rPr lang="de-DE" baseline="0" dirty="0" smtClean="0"/>
              <a:t>Seit 2004 werden im Bereich unserer Kaninchenbestände registriert und gelistet.</a:t>
            </a:r>
          </a:p>
          <a:p>
            <a:endParaRPr lang="de-DE" baseline="0" dirty="0" smtClean="0"/>
          </a:p>
          <a:p>
            <a:r>
              <a:rPr lang="de-DE" baseline="0" dirty="0" smtClean="0"/>
              <a:t>Dankenswerterweise wurden wir dabei vom BMELV gefördert und von der BLE unterstützt. Es wurde gemeinsam mit der Fa. Waymark ein Erfassungssystem „TGRDEU“ aufgebaut, in dem seit 2008 alle Kaninchenbestände unseres Verbandes über das Internet erfasst werden.</a:t>
            </a:r>
          </a:p>
          <a:p>
            <a:endParaRPr lang="de-DE" baseline="0" dirty="0" smtClean="0"/>
          </a:p>
          <a:p>
            <a:r>
              <a:rPr lang="de-DE" baseline="0" dirty="0" smtClean="0"/>
              <a:t>Wir sind nun in der Lage auf genauen Zahlen zu „argumentieren“!</a:t>
            </a:r>
          </a:p>
          <a:p>
            <a:endParaRPr lang="de-DE" baseline="0" dirty="0" smtClean="0"/>
          </a:p>
          <a:p>
            <a:r>
              <a:rPr lang="de-DE" baseline="0" dirty="0" smtClean="0"/>
              <a:t>Rückgang: 	Zuchttiere 252.000 auf 237.000</a:t>
            </a:r>
          </a:p>
          <a:p>
            <a:r>
              <a:rPr lang="de-DE" baseline="0" dirty="0" smtClean="0"/>
              <a:t>	Zuchten 53.000 auf 50.000</a:t>
            </a:r>
          </a:p>
          <a:p>
            <a:r>
              <a:rPr lang="de-DE" baseline="0" dirty="0" smtClean="0"/>
              <a:t>	Jungtiere 1.002.386 auf 842.532</a:t>
            </a:r>
          </a:p>
          <a:p>
            <a:r>
              <a:rPr lang="de-DE" dirty="0" smtClean="0"/>
              <a:t>	</a:t>
            </a:r>
          </a:p>
          <a:p>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7D8454A-404F-4DF1-8F43-7DDF83BF3B6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Drei Gefährdungsstufen! Ne=Populationsgröße  - Alles bezogen auf Zuchttiere</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Maßnahmen des ZDRK (Standardkommission mit dem Referenten für Schulung und Zuchtwesen)</a:t>
            </a:r>
          </a:p>
          <a:p>
            <a:endParaRPr lang="de-DE" dirty="0" smtClean="0"/>
          </a:p>
          <a:p>
            <a:r>
              <a:rPr lang="de-DE" dirty="0" smtClean="0"/>
              <a:t>Rückbesinnung</a:t>
            </a:r>
            <a:r>
              <a:rPr lang="de-DE" baseline="0" dirty="0" smtClean="0"/>
              <a:t> auf Satzungsziel</a:t>
            </a:r>
          </a:p>
          <a:p>
            <a:endParaRPr lang="de-DE" baseline="0" dirty="0" smtClean="0"/>
          </a:p>
          <a:p>
            <a:r>
              <a:rPr lang="de-DE" sz="1200" kern="1200" dirty="0" smtClean="0">
                <a:solidFill>
                  <a:schemeClr val="tx1"/>
                </a:solidFill>
                <a:latin typeface="+mn-lt"/>
                <a:ea typeface="+mn-ea"/>
                <a:cs typeface="+mn-cs"/>
              </a:rPr>
              <a:t>Hier ist zuerst festzustellen, dass Rassen in der Tierzucht sich in der Regel durch bestimmte Merkmale, Eigenschaften oder Nutzungseignung definieren. </a:t>
            </a:r>
          </a:p>
          <a:p>
            <a:r>
              <a:rPr lang="de-DE" sz="1200" kern="1200" dirty="0" smtClean="0">
                <a:solidFill>
                  <a:schemeClr val="tx1"/>
                </a:solidFill>
                <a:latin typeface="+mn-lt"/>
                <a:ea typeface="+mn-ea"/>
                <a:cs typeface="+mn-cs"/>
              </a:rPr>
              <a:t>Der Züchter versucht dabei durch gezielte Selektion das zuvor definierte Zuchtziel durch Züchtungsverfahren zu erreichen.</a:t>
            </a:r>
          </a:p>
          <a:p>
            <a:r>
              <a:rPr lang="de-DE" sz="1200" kern="1200" dirty="0" smtClean="0">
                <a:solidFill>
                  <a:schemeClr val="tx1"/>
                </a:solidFill>
                <a:latin typeface="+mn-lt"/>
                <a:ea typeface="+mn-ea"/>
                <a:cs typeface="+mn-cs"/>
              </a:rPr>
              <a:t>Die Herauszüchtung der unterschiedlichen deutschen Kaninchenrassen seit ca. 1850 war zumeist geprägt durch den Vorsatz besondere Formmerkmale oder bestimmte Nutzungseigenschaften zu erzielen. </a:t>
            </a:r>
          </a:p>
          <a:p>
            <a:r>
              <a:rPr lang="de-DE" sz="1200" kern="1200" dirty="0" smtClean="0">
                <a:solidFill>
                  <a:schemeClr val="tx1"/>
                </a:solidFill>
                <a:latin typeface="+mn-lt"/>
                <a:ea typeface="+mn-ea"/>
                <a:cs typeface="+mn-cs"/>
              </a:rPr>
              <a:t>Wurden anfangs die einzelnen Farbausprägungen innerhalb des Rasseziels sekundär behandelt, so wurde später wohl auch auf Grund der größer werdenden Populationen innerhalb der Rassen mehr Wert auf Farbreinheit gelegt. Hierbei wurden dann auch Farbvarianten, die eigentlich einer Rasse zuzuordnen sind, als eigenständige Rassen definiert.</a:t>
            </a: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Förderung</a:t>
            </a:r>
            <a:r>
              <a:rPr lang="de-DE" sz="1200" kern="1200" baseline="0" dirty="0" smtClean="0">
                <a:solidFill>
                  <a:schemeClr val="tx1"/>
                </a:solidFill>
                <a:latin typeface="+mn-lt"/>
                <a:ea typeface="+mn-ea"/>
                <a:cs typeface="+mn-cs"/>
              </a:rPr>
              <a:t> – hier Verhandlungen mit Bund und Ländern</a:t>
            </a:r>
            <a:endParaRPr lang="de-DE" sz="1200"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Oftmalige Fragestellungen wie „Ist das Kaninchen eine alte Haustierrasse?“ oder „Welche Kaninchenrassen zählen zu den alten deutschen Haustierrassen?“ </a:t>
            </a: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Eine Rückfrage beim zuständigen Bundesministerium für Ernährung, Landwirtschaft und Verbraucherschutz ergab, dass für den Begriff „Alte Deutsche Haustierrasse“ die Ausführungen im Tierzuchtgesetz (TierZG) unter § 3, Abs. 4 anzuwenden sind, auch wenn die Tierart „Kaninchen“ nicht explizit in diesem Gesetzeswerk aufgeführt ist.</a:t>
            </a: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Auf Grund der Nachkriegswirren und der Tatsache, dass Deutschland in vier Zonen geteilt wurde, bezieht sich der unter a) aufgeführte Taschenkalender auf die Situation des damaligen Deutschen Reiches vor 1945, die unter </a:t>
            </a:r>
            <a:r>
              <a:rPr lang="de-DE" sz="1200" kern="1200" dirty="0" err="1" smtClean="0">
                <a:solidFill>
                  <a:schemeClr val="tx1"/>
                </a:solidFill>
                <a:latin typeface="+mn-lt"/>
                <a:ea typeface="+mn-ea"/>
                <a:cs typeface="+mn-cs"/>
              </a:rPr>
              <a:t>b+c</a:t>
            </a:r>
            <a:r>
              <a:rPr lang="de-DE" sz="1200" kern="1200" dirty="0" smtClean="0">
                <a:solidFill>
                  <a:schemeClr val="tx1"/>
                </a:solidFill>
                <a:latin typeface="+mn-lt"/>
                <a:ea typeface="+mn-ea"/>
                <a:cs typeface="+mn-cs"/>
              </a:rPr>
              <a:t>) aufgeführten Bewertungsbestimmungen auf die Situation in den Westzonen und die unter d) aufgeführten auf die Situation in der damaligen Ostzone. </a:t>
            </a:r>
          </a:p>
          <a:p>
            <a:r>
              <a:rPr lang="de-DE" sz="1200" kern="1200" dirty="0" smtClean="0">
                <a:solidFill>
                  <a:schemeClr val="tx1"/>
                </a:solidFill>
                <a:latin typeface="+mn-lt"/>
                <a:ea typeface="+mn-ea"/>
                <a:cs typeface="+mn-cs"/>
              </a:rPr>
              <a:t>Weiterhin ist anzuführen, dass seitens des Reichsverbandes Deutscher Kleintierzüchter von 1938 bis 1945 keine Änderungen im Rassenspiegel im Bereich der zugelassenen Kaninchenrassen durchgeführt wurden. Dies geschah erst 1948 wie oben erwähnt durch den </a:t>
            </a:r>
            <a:r>
              <a:rPr lang="de-DE" sz="1200" kern="1200" dirty="0" err="1" smtClean="0">
                <a:solidFill>
                  <a:schemeClr val="tx1"/>
                </a:solidFill>
                <a:latin typeface="+mn-lt"/>
                <a:ea typeface="+mn-ea"/>
                <a:cs typeface="+mn-cs"/>
              </a:rPr>
              <a:t>ZKz</a:t>
            </a:r>
            <a:r>
              <a:rPr lang="de-DE" sz="1200" kern="1200" dirty="0" smtClean="0">
                <a:solidFill>
                  <a:schemeClr val="tx1"/>
                </a:solidFill>
                <a:latin typeface="+mn-lt"/>
                <a:ea typeface="+mn-ea"/>
                <a:cs typeface="+mn-cs"/>
              </a:rPr>
              <a:t> und den BDK.</a:t>
            </a: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Fachabteilung Kaninchenzüchter im Zentralverband der Kleintierzüchter e.V. (</a:t>
            </a:r>
            <a:r>
              <a:rPr lang="de-DE" sz="1200" kern="1200" dirty="0" err="1" smtClean="0">
                <a:solidFill>
                  <a:schemeClr val="tx1"/>
                </a:solidFill>
                <a:latin typeface="+mn-lt"/>
                <a:ea typeface="+mn-ea"/>
                <a:cs typeface="+mn-cs"/>
              </a:rPr>
              <a:t>ZKz</a:t>
            </a:r>
            <a:r>
              <a:rPr lang="de-DE" sz="1200" kern="1200" dirty="0" smtClean="0">
                <a:solidFill>
                  <a:schemeClr val="tx1"/>
                </a:solidFill>
                <a:latin typeface="+mn-lt"/>
                <a:ea typeface="+mn-ea"/>
                <a:cs typeface="+mn-cs"/>
              </a:rPr>
              <a:t>)</a:t>
            </a:r>
          </a:p>
          <a:p>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5 gefährdete Rassen!</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Auflistung von vom Aussterben</a:t>
            </a:r>
            <a:r>
              <a:rPr lang="de-DE" baseline="0" dirty="0" smtClean="0"/>
              <a:t> bedrohte Tierrassen; in unserem Fall Haustierrassen</a:t>
            </a:r>
          </a:p>
          <a:p>
            <a:endParaRPr lang="de-DE" baseline="0" dirty="0" smtClean="0"/>
          </a:p>
          <a:p>
            <a:r>
              <a:rPr lang="de-DE" baseline="0" dirty="0" smtClean="0"/>
              <a:t>GEH – führende Organisation, wenn es um den Erhalt alter Haustierrassen geht!</a:t>
            </a:r>
          </a:p>
          <a:p>
            <a:endParaRPr lang="de-DE" baseline="0" dirty="0" smtClean="0"/>
          </a:p>
          <a:p>
            <a:r>
              <a:rPr lang="de-DE" baseline="0" dirty="0" smtClean="0"/>
              <a:t>Verhandlungen mit GEH</a:t>
            </a:r>
          </a:p>
          <a:p>
            <a:r>
              <a:rPr lang="de-DE" baseline="0" dirty="0" smtClean="0"/>
              <a:t>Unterschiedliche Kriterien – Abstimmung der Unterschiede</a:t>
            </a:r>
          </a:p>
          <a:p>
            <a:endParaRPr lang="de-DE" baseline="0" dirty="0" smtClean="0"/>
          </a:p>
          <a:p>
            <a:r>
              <a:rPr lang="de-DE" baseline="0" dirty="0" smtClean="0"/>
              <a:t>Gemeinsame Liste - Rassen</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Allgemeine Anmerkungen</a:t>
            </a:r>
          </a:p>
          <a:p>
            <a:endParaRPr lang="de-DE" dirty="0" smtClean="0"/>
          </a:p>
          <a:p>
            <a:r>
              <a:rPr lang="de-DE" dirty="0" smtClean="0"/>
              <a:t>Bis</a:t>
            </a:r>
            <a:r>
              <a:rPr lang="de-DE" baseline="0" dirty="0" smtClean="0"/>
              <a:t> 2000 „Schöpfen aus den Vollen“ – Rückgang Mitgliederzahlen</a:t>
            </a:r>
          </a:p>
          <a:p>
            <a:r>
              <a:rPr lang="de-DE" baseline="0" dirty="0" smtClean="0"/>
              <a:t>Keine Passage in Satzung, wie beim Erhalt der anerkannten Rassen!</a:t>
            </a:r>
          </a:p>
          <a:p>
            <a:r>
              <a:rPr lang="de-DE" baseline="0" dirty="0" smtClean="0"/>
              <a:t>Anschein – Erschaffen neuer Rassen und Farbschläge wichtiger als der Erhalt alter!</a:t>
            </a:r>
          </a:p>
          <a:p>
            <a:endParaRPr lang="de-DE" baseline="0" dirty="0" smtClean="0"/>
          </a:p>
          <a:p>
            <a:r>
              <a:rPr lang="de-DE" dirty="0" smtClean="0"/>
              <a:t>Hinweis auf Problematik Englische Widder, Schecken, </a:t>
            </a:r>
            <a:r>
              <a:rPr lang="de-DE" dirty="0" err="1" smtClean="0"/>
              <a:t>Zwergenzucht</a:t>
            </a:r>
            <a:endParaRPr lang="de-DE" dirty="0" smtClean="0"/>
          </a:p>
          <a:p>
            <a:endParaRPr lang="de-DE" dirty="0" smtClean="0"/>
          </a:p>
          <a:p>
            <a:r>
              <a:rPr lang="de-DE" dirty="0" smtClean="0"/>
              <a:t>Geringe Populationen</a:t>
            </a:r>
            <a:r>
              <a:rPr lang="de-DE" baseline="0" dirty="0" smtClean="0"/>
              <a:t> – Inzuchtdepressionen – Verstoß </a:t>
            </a:r>
            <a:r>
              <a:rPr lang="de-DE" baseline="0" dirty="0" err="1" smtClean="0"/>
              <a:t>gg</a:t>
            </a:r>
            <a:r>
              <a:rPr lang="de-DE" baseline="0" dirty="0" smtClean="0"/>
              <a:t>. </a:t>
            </a:r>
            <a:r>
              <a:rPr lang="de-DE" baseline="0" dirty="0" err="1" smtClean="0"/>
              <a:t>TSchG</a:t>
            </a: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Beispiel: Dreifarben Schecken-Rex</a:t>
            </a:r>
            <a:r>
              <a:rPr lang="de-DE" baseline="0" dirty="0" smtClean="0"/>
              <a:t> – Dalmatiner-Rex, dreifarbig – Situation im LV Hannover 2003/04</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Beispiel: Satin-Rassen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Beispiel: Farbschläge bei Klein- bzw. Zwergwiddern</a:t>
            </a:r>
            <a:endParaRPr lang="de-DE" dirty="0" smtClean="0"/>
          </a:p>
          <a:p>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Schöne Landschaft!</a:t>
            </a:r>
          </a:p>
          <a:p>
            <a:endParaRPr lang="de-DE" dirty="0" smtClean="0"/>
          </a:p>
          <a:p>
            <a:r>
              <a:rPr lang="de-DE" dirty="0" smtClean="0"/>
              <a:t>Davon träumen die meisten von uns!</a:t>
            </a:r>
          </a:p>
          <a:p>
            <a:endParaRPr lang="de-DE" dirty="0" smtClean="0"/>
          </a:p>
          <a:p>
            <a:r>
              <a:rPr lang="de-DE" dirty="0" smtClean="0"/>
              <a:t>„Rosamunde </a:t>
            </a:r>
            <a:r>
              <a:rPr lang="de-DE" dirty="0" err="1" smtClean="0"/>
              <a:t>Pilcher</a:t>
            </a:r>
            <a:r>
              <a:rPr lang="de-DE" dirty="0" smtClean="0"/>
              <a:t>“ u.a.</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10 Neuzüchtungen</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JHV </a:t>
            </a:r>
            <a:r>
              <a:rPr lang="de-DE" dirty="0" err="1" smtClean="0"/>
              <a:t>Ronshausen</a:t>
            </a:r>
            <a:r>
              <a:rPr lang="de-DE" dirty="0" smtClean="0"/>
              <a:t> Haus des Gastes 05.05.12</a:t>
            </a:r>
          </a:p>
          <a:p>
            <a:r>
              <a:rPr lang="de-DE" dirty="0" smtClean="0"/>
              <a:t>Bundesjugendtreffen </a:t>
            </a:r>
            <a:r>
              <a:rPr lang="de-DE" dirty="0" err="1" smtClean="0"/>
              <a:t>Waidhaus</a:t>
            </a:r>
            <a:r>
              <a:rPr lang="de-DE" dirty="0" smtClean="0"/>
              <a:t> 26.-28.05.12</a:t>
            </a:r>
          </a:p>
          <a:p>
            <a:r>
              <a:rPr lang="de-DE" dirty="0" smtClean="0"/>
              <a:t>LV-Schau Kassel 24.-25.11.12</a:t>
            </a:r>
          </a:p>
          <a:p>
            <a:r>
              <a:rPr lang="de-DE" dirty="0" smtClean="0"/>
              <a:t>Europa-Schau Leipzig 08.-09.12.12</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Begriffe, die wir laufend hören oder auch sehen;</a:t>
            </a:r>
            <a:r>
              <a:rPr lang="de-DE" baseline="0" dirty="0" smtClean="0"/>
              <a:t> mit denen wir konfrontiert werden!</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Auf dem Land ?</a:t>
            </a:r>
          </a:p>
          <a:p>
            <a:endParaRPr lang="de-DE" dirty="0" smtClean="0"/>
          </a:p>
          <a:p>
            <a:r>
              <a:rPr lang="de-DE" dirty="0" smtClean="0"/>
              <a:t>In der Regel sieht es in Deutschland auf dem Land</a:t>
            </a:r>
            <a:r>
              <a:rPr lang="de-DE" baseline="0" dirty="0" smtClean="0"/>
              <a:t> so aus!</a:t>
            </a:r>
          </a:p>
          <a:p>
            <a:endParaRPr lang="de-DE" baseline="0" dirty="0" smtClean="0"/>
          </a:p>
          <a:p>
            <a:r>
              <a:rPr lang="de-DE" baseline="0" dirty="0" smtClean="0"/>
              <a:t>Tierhaltung wird hier schon problematisch!</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Leben in der Stadt?</a:t>
            </a:r>
          </a:p>
          <a:p>
            <a:endParaRPr lang="de-DE" dirty="0" smtClean="0"/>
          </a:p>
          <a:p>
            <a:r>
              <a:rPr lang="de-DE" dirty="0" smtClean="0"/>
              <a:t>Tierhaltung nur unter schwierigen Bedingungen</a:t>
            </a:r>
            <a:r>
              <a:rPr lang="de-DE" baseline="0" dirty="0" smtClean="0"/>
              <a:t> unmöglich!</a:t>
            </a:r>
          </a:p>
          <a:p>
            <a:endParaRPr lang="de-DE" baseline="0" dirty="0" smtClean="0"/>
          </a:p>
          <a:p>
            <a:r>
              <a:rPr lang="de-DE" baseline="0" dirty="0" smtClean="0"/>
              <a:t>Wer hält hier noch Tiere?</a:t>
            </a:r>
          </a:p>
          <a:p>
            <a:endParaRPr lang="de-DE" baseline="0" dirty="0" smtClean="0"/>
          </a:p>
          <a:p>
            <a:r>
              <a:rPr lang="de-DE" baseline="0" dirty="0" smtClean="0"/>
              <a:t>Widerstreit zwischen Anspruch und Wirklichkeit!</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Unterschiedliche Blickwinkel!</a:t>
            </a:r>
          </a:p>
          <a:p>
            <a:endParaRPr lang="de-DE" dirty="0" smtClean="0"/>
          </a:p>
          <a:p>
            <a:pPr marL="228600" indent="-228600">
              <a:buAutoNum type="arabicPeriod"/>
            </a:pPr>
            <a:r>
              <a:rPr lang="de-DE" dirty="0" smtClean="0"/>
              <a:t>Reihe</a:t>
            </a:r>
            <a:r>
              <a:rPr lang="de-DE" baseline="0" dirty="0" smtClean="0"/>
              <a:t>: So sehen wir uns gern selbst oder unser Hobby!</a:t>
            </a:r>
          </a:p>
          <a:p>
            <a:pPr marL="228600" indent="-228600">
              <a:buAutoNum type="arabicPeriod"/>
            </a:pPr>
            <a:r>
              <a:rPr lang="de-DE" baseline="0" dirty="0" smtClean="0"/>
              <a:t>Reihe: So sehen uns manch andere!</a:t>
            </a:r>
          </a:p>
          <a:p>
            <a:pPr marL="228600" indent="-228600">
              <a:buAutoNum type="arabicPeriod"/>
            </a:pPr>
            <a:endParaRPr lang="de-DE" baseline="0" dirty="0" smtClean="0"/>
          </a:p>
          <a:p>
            <a:pPr marL="228600" indent="-228600">
              <a:buNone/>
            </a:pPr>
            <a:r>
              <a:rPr lang="de-DE" baseline="0" dirty="0" smtClean="0"/>
              <a:t>Auf Gegensätze in der Gesellschaft eingehen! </a:t>
            </a:r>
          </a:p>
          <a:p>
            <a:pPr marL="228600" indent="-228600">
              <a:buNone/>
            </a:pPr>
            <a:r>
              <a:rPr lang="de-DE" baseline="0" dirty="0" smtClean="0"/>
              <a:t>Aigner-Beeinflussung!?</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Unterschiedliche Blickwinkel aus der Sicht von Nutzen, Freizeit oder Tierschutz</a:t>
            </a:r>
          </a:p>
          <a:p>
            <a:endParaRPr lang="de-DE" dirty="0" smtClean="0"/>
          </a:p>
          <a:p>
            <a:r>
              <a:rPr lang="de-DE" dirty="0" smtClean="0"/>
              <a:t>ZDRK</a:t>
            </a:r>
            <a:r>
              <a:rPr lang="de-DE" baseline="0" dirty="0" smtClean="0"/>
              <a:t> – Rassezucht unter dem Gesichtspunkt der Arterhaltung und des Tierschutzes</a:t>
            </a:r>
          </a:p>
          <a:p>
            <a:endParaRPr lang="de-DE" baseline="0" dirty="0" smtClean="0"/>
          </a:p>
          <a:p>
            <a:r>
              <a:rPr lang="de-DE" baseline="0" dirty="0" smtClean="0"/>
              <a:t>Die anderen Nutzer einzeln ansprechen!</a:t>
            </a:r>
          </a:p>
          <a:p>
            <a:endParaRPr lang="de-DE" baseline="0" dirty="0" smtClean="0"/>
          </a:p>
          <a:p>
            <a:r>
              <a:rPr lang="de-DE" baseline="0" dirty="0" smtClean="0"/>
              <a:t>Sonderstellung: Behörden, Ministerien, Verwaltungen – zuständig für die Regularien – oftmals kein Bezug zum Kaninchen</a:t>
            </a:r>
          </a:p>
          <a:p>
            <a:endParaRPr lang="de-DE" baseline="0" dirty="0" smtClean="0"/>
          </a:p>
          <a:p>
            <a:r>
              <a:rPr lang="de-DE" baseline="0" dirty="0" smtClean="0"/>
              <a:t>Oftmals Unverständnis beim Züchter über Gesetze, Verordnungen u.a. </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Wunschvorstellungen</a:t>
            </a:r>
            <a:r>
              <a:rPr lang="en-US" baseline="0" dirty="0" smtClean="0"/>
              <a:t> – </a:t>
            </a:r>
            <a:r>
              <a:rPr lang="en-US" baseline="0" dirty="0" err="1" smtClean="0"/>
              <a:t>keine</a:t>
            </a:r>
            <a:r>
              <a:rPr lang="en-US" baseline="0" dirty="0" smtClean="0"/>
              <a:t> </a:t>
            </a:r>
            <a:r>
              <a:rPr lang="en-US" baseline="0" dirty="0" err="1" smtClean="0"/>
              <a:t>Realität</a:t>
            </a:r>
            <a:r>
              <a:rPr lang="en-US" baseline="0" dirty="0" smtClean="0"/>
              <a:t> – </a:t>
            </a:r>
            <a:r>
              <a:rPr lang="en-US" baseline="0" dirty="0" err="1" smtClean="0"/>
              <a:t>Träume</a:t>
            </a:r>
            <a:endParaRPr lang="en-US" baseline="0" dirty="0" smtClean="0"/>
          </a:p>
          <a:p>
            <a:endParaRPr lang="en-US" baseline="0" dirty="0" smtClean="0"/>
          </a:p>
          <a:p>
            <a:r>
              <a:rPr lang="en-US" baseline="0" dirty="0" err="1" smtClean="0"/>
              <a:t>Realität</a:t>
            </a:r>
            <a:r>
              <a:rPr lang="en-US" baseline="0" dirty="0" smtClean="0"/>
              <a:t> – </a:t>
            </a:r>
            <a:r>
              <a:rPr lang="en-US" baseline="0" dirty="0" err="1" smtClean="0"/>
              <a:t>Lebensumstände</a:t>
            </a:r>
            <a:endParaRPr lang="en-US" baseline="0" dirty="0" smtClean="0"/>
          </a:p>
          <a:p>
            <a:endParaRPr lang="en-US" baseline="0" dirty="0" smtClean="0"/>
          </a:p>
          <a:p>
            <a:r>
              <a:rPr lang="en-US" baseline="0" dirty="0" smtClean="0"/>
              <a:t>Kaninchen </a:t>
            </a:r>
            <a:r>
              <a:rPr lang="en-US" baseline="0" dirty="0" err="1" smtClean="0"/>
              <a:t>als</a:t>
            </a:r>
            <a:r>
              <a:rPr lang="en-US" baseline="0" dirty="0" smtClean="0"/>
              <a:t> </a:t>
            </a:r>
            <a:r>
              <a:rPr lang="en-US" baseline="0" dirty="0" err="1" smtClean="0"/>
              <a:t>Objekt</a:t>
            </a:r>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Regularien – regeln das</a:t>
            </a:r>
            <a:r>
              <a:rPr lang="de-DE" baseline="0" dirty="0" smtClean="0"/>
              <a:t> Miteinander von Menschen und den Umgang mit Tieren</a:t>
            </a:r>
          </a:p>
          <a:p>
            <a:endParaRPr lang="de-DE" baseline="0" dirty="0" smtClean="0"/>
          </a:p>
          <a:p>
            <a:r>
              <a:rPr lang="de-DE" baseline="0" dirty="0" smtClean="0"/>
              <a:t>Regularien im Innenverhältnis</a:t>
            </a:r>
          </a:p>
          <a:p>
            <a:endParaRPr lang="de-DE" baseline="0" dirty="0" smtClean="0"/>
          </a:p>
          <a:p>
            <a:r>
              <a:rPr lang="de-DE" sz="1200" kern="1200" baseline="0" dirty="0" smtClean="0">
                <a:solidFill>
                  <a:schemeClr val="tx1"/>
                </a:solidFill>
                <a:latin typeface="+mn-lt"/>
                <a:ea typeface="+mn-ea"/>
                <a:cs typeface="+mn-cs"/>
              </a:rPr>
              <a:t>Regularien von außen:</a:t>
            </a:r>
          </a:p>
          <a:p>
            <a:endParaRPr lang="de-DE" baseline="0" dirty="0" smtClean="0"/>
          </a:p>
          <a:p>
            <a:r>
              <a:rPr lang="de-DE" baseline="0" dirty="0" smtClean="0"/>
              <a:t>Können sein: Ministerien und Verwaltungen</a:t>
            </a:r>
          </a:p>
          <a:p>
            <a:endParaRPr lang="de-DE" baseline="0" dirty="0" smtClean="0"/>
          </a:p>
          <a:p>
            <a:r>
              <a:rPr lang="de-DE" baseline="0" dirty="0" smtClean="0"/>
              <a:t>Sie erlassen: Gesetze und Verordnungen</a:t>
            </a:r>
            <a:r>
              <a:rPr lang="de-DE" sz="1200" kern="1200" baseline="0" dirty="0" smtClean="0">
                <a:solidFill>
                  <a:schemeClr val="tx1"/>
                </a:solidFill>
                <a:latin typeface="+mn-lt"/>
                <a:ea typeface="+mn-ea"/>
                <a:cs typeface="+mn-cs"/>
              </a:rPr>
              <a:t>, die auf das Verbandsgeschehen und damit auch auf den Umgang mit Tieren Einfluss haben!</a:t>
            </a:r>
            <a:endParaRPr lang="de-DE" dirty="0" smtClean="0"/>
          </a:p>
          <a:p>
            <a:endParaRPr lang="de-DE" dirty="0" smtClean="0"/>
          </a:p>
          <a:p>
            <a:r>
              <a:rPr lang="de-DE" dirty="0" smtClean="0"/>
              <a:t>In der Regel Einbindung</a:t>
            </a:r>
            <a:r>
              <a:rPr lang="de-DE" baseline="0" dirty="0" smtClean="0"/>
              <a:t> oder Berücksichtigen der unterschiedlichen Interessengruppen!</a:t>
            </a:r>
            <a:endParaRPr lang="de-DE" dirty="0"/>
          </a:p>
        </p:txBody>
      </p:sp>
      <p:sp>
        <p:nvSpPr>
          <p:cNvPr id="4" name="Foliennummernplatzhalter 3"/>
          <p:cNvSpPr>
            <a:spLocks noGrp="1"/>
          </p:cNvSpPr>
          <p:nvPr>
            <p:ph type="sldNum" sz="quarter" idx="10"/>
          </p:nvPr>
        </p:nvSpPr>
        <p:spPr/>
        <p:txBody>
          <a:bodyPr/>
          <a:lstStyle/>
          <a:p>
            <a:fld id="{77D8454A-404F-4DF1-8F43-7DDF83BF3B6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de-DE" smtClean="0"/>
              <a:t>Titelmasterformat durch Klicken bearbeiten</a:t>
            </a:r>
            <a:endParaRPr kumimoji="0" lang="en-US"/>
          </a:p>
        </p:txBody>
      </p:sp>
      <p:sp>
        <p:nvSpPr>
          <p:cNvPr id="9" name="Subtitle 8"/>
          <p:cNvSpPr>
            <a:spLocks noGrp="1"/>
          </p:cNvSpPr>
          <p:nvPr>
            <p:ph type="subTitle" idx="1"/>
          </p:nvPr>
        </p:nvSpPr>
        <p:spPr>
          <a:xfrm>
            <a:off x="540544" y="2250280"/>
            <a:ext cx="8062912" cy="2169320"/>
          </a:xfrm>
        </p:spPr>
        <p:txBody>
          <a:bodyPr>
            <a:normAutofit/>
          </a:bodyPr>
          <a:lstStyle>
            <a:lvl1pPr marL="0" marR="36576" indent="0" algn="r">
              <a:spcBef>
                <a:spcPts val="0"/>
              </a:spcBef>
              <a:buNone/>
              <a:defRPr sz="2400">
                <a:ln>
                  <a:noFill/>
                </a:ln>
                <a:solidFill>
                  <a:schemeClr val="tx2">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1BF1CCF-7666-4D44-83CF-B1D9081B196F}" type="datetime1">
              <a:rPr lang="en-US" smtClean="0"/>
              <a:pPr/>
              <a:t>2/20/2012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US" smtClean="0"/>
              <a:t>Your logo here</a:t>
            </a:r>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46FD205-8D79-439C-A802-2377436AEC8A}"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fld id="{6D6514FD-1763-45C1-AED0-FF855CD2E095}" type="datetime1">
              <a:rPr lang="en-US" smtClean="0"/>
              <a:pPr/>
              <a:t>2/20/2012</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de-DE" smtClean="0"/>
              <a:t>Titelmasterformat durch Klicken bearbeiten</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fld id="{9601B317-6CCF-44A4-B99C-75730E0DA706}" type="datetime1">
              <a:rPr lang="en-US" smtClean="0"/>
              <a:pPr/>
              <a:t>2/20/2012</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Title 6"/>
          <p:cNvSpPr>
            <a:spLocks noGrp="1"/>
          </p:cNvSpPr>
          <p:nvPr>
            <p:ph type="title"/>
          </p:nvPr>
        </p:nvSpPr>
        <p:spPr/>
        <p:txBody>
          <a:bodyPr/>
          <a:lstStyle/>
          <a:p>
            <a:r>
              <a:rPr lang="de-DE" smtClean="0"/>
              <a:t>Titelmasterformat durch Klicken bearbeiten</a:t>
            </a:r>
            <a:endParaRPr lang="en-US"/>
          </a:p>
        </p:txBody>
      </p:sp>
      <p:sp>
        <p:nvSpPr>
          <p:cNvPr id="10" name="Date Placeholder 9"/>
          <p:cNvSpPr>
            <a:spLocks noGrp="1"/>
          </p:cNvSpPr>
          <p:nvPr>
            <p:ph type="dt" sz="half" idx="10"/>
          </p:nvPr>
        </p:nvSpPr>
        <p:spPr/>
        <p:txBody>
          <a:bodyPr/>
          <a:lstStyle/>
          <a:p>
            <a:fld id="{075BA6BE-7F97-411F-9CC5-5AB35133F2B3}" type="datetime1">
              <a:rPr lang="en-US" smtClean="0"/>
              <a:pPr/>
              <a:t>2/20/2012</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‹Nr.›</a:t>
            </a:fld>
            <a:endParaRPr lang="en-US"/>
          </a:p>
        </p:txBody>
      </p:sp>
      <p:sp>
        <p:nvSpPr>
          <p:cNvPr id="12" name="Footer Placeholder 11"/>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362700"/>
            <a:ext cx="2133600" cy="304800"/>
          </a:xfrm>
        </p:spPr>
        <p:txBody>
          <a:bodyPr/>
          <a:lstStyle/>
          <a:p>
            <a:fld id="{4C3E4E52-550E-4B84-9D4F-14979F5A0D6E}" type="datetime1">
              <a:rPr lang="en-US" smtClean="0"/>
              <a:pPr/>
              <a:t>2/20/2012</a:t>
            </a:fld>
            <a:endParaRPr lang="en-US"/>
          </a:p>
        </p:txBody>
      </p:sp>
      <p:sp>
        <p:nvSpPr>
          <p:cNvPr id="5" name="Footer Placeholder 4"/>
          <p:cNvSpPr>
            <a:spLocks noGrp="1"/>
          </p:cNvSpPr>
          <p:nvPr>
            <p:ph type="ftr" sz="quarter" idx="11"/>
          </p:nvPr>
        </p:nvSpPr>
        <p:spPr>
          <a:xfrm>
            <a:off x="2619376" y="6366669"/>
            <a:ext cx="4260056" cy="300831"/>
          </a:xfrm>
        </p:spPr>
        <p:txBody>
          <a:bodyPr/>
          <a:lstStyle/>
          <a:p>
            <a:r>
              <a:rPr lang="en-US" smtClean="0"/>
              <a:t>Your logo here</a:t>
            </a:r>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746FD205-8D79-439C-A802-2377436AEC8A}" type="slidenum">
              <a:rPr lang="en-US" smtClean="0"/>
              <a:pPr/>
              <a:t>‹Nr.›</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de-DE" smtClean="0"/>
              <a:t>Titelmasterformat durch Klicken bearbeiten</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Content Placeholder 3"/>
          <p:cNvSpPr>
            <a:spLocks noGrp="1"/>
          </p:cNvSpPr>
          <p:nvPr>
            <p:ph sz="half" idx="2"/>
          </p:nvPr>
        </p:nvSpPr>
        <p:spPr>
          <a:xfrm>
            <a:off x="4648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8" name="Title 7"/>
          <p:cNvSpPr>
            <a:spLocks noGrp="1"/>
          </p:cNvSpPr>
          <p:nvPr>
            <p:ph type="title"/>
          </p:nvPr>
        </p:nvSpPr>
        <p:spPr/>
        <p:txBody>
          <a:bodyPr/>
          <a:lstStyle/>
          <a:p>
            <a:r>
              <a:rPr lang="de-DE" smtClean="0"/>
              <a:t>Titelmasterformat durch Klicken bearbeiten</a:t>
            </a:r>
            <a:endParaRPr lang="en-US"/>
          </a:p>
        </p:txBody>
      </p:sp>
      <p:sp>
        <p:nvSpPr>
          <p:cNvPr id="9" name="Date Placeholder 8"/>
          <p:cNvSpPr>
            <a:spLocks noGrp="1"/>
          </p:cNvSpPr>
          <p:nvPr>
            <p:ph type="dt" sz="half" idx="10"/>
          </p:nvPr>
        </p:nvSpPr>
        <p:spPr/>
        <p:txBody>
          <a:bodyPr/>
          <a:lstStyle/>
          <a:p>
            <a:fld id="{BB81A9FF-1E9C-4B66-B4A0-EADB765782FB}" type="datetime1">
              <a:rPr lang="en-US" smtClean="0"/>
              <a:pPr/>
              <a:t>2/20/2012</a:t>
            </a:fld>
            <a:endParaRPr lang="en-US"/>
          </a:p>
        </p:txBody>
      </p:sp>
      <p:sp>
        <p:nvSpPr>
          <p:cNvPr id="10" name="Slide Number Placeholder 9"/>
          <p:cNvSpPr>
            <a:spLocks noGrp="1"/>
          </p:cNvSpPr>
          <p:nvPr>
            <p:ph type="sldNum" sz="quarter" idx="11"/>
          </p:nvPr>
        </p:nvSpPr>
        <p:spPr/>
        <p:txBody>
          <a:bodyPr/>
          <a:lstStyle/>
          <a:p>
            <a:fld id="{746FD205-8D79-439C-A802-2377436AEC8A}" type="slidenum">
              <a:rPr lang="en-US" smtClean="0"/>
              <a:pPr/>
              <a:t>‹Nr.›</a:t>
            </a:fld>
            <a:endParaRPr lang="en-US"/>
          </a:p>
        </p:txBody>
      </p:sp>
      <p:sp>
        <p:nvSpPr>
          <p:cNvPr id="11" name="Footer Placeholder 10"/>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5957668"/>
          </a:xfrm>
        </p:spPr>
        <p:txBody>
          <a:bodyPr vert="vert270" anchor="b"/>
          <a:lstStyle>
            <a:lvl1pPr marL="0" algn="ctr">
              <a:defRPr sz="3300" b="0">
                <a:ln w="6350">
                  <a:solidFill>
                    <a:schemeClr val="tx1"/>
                  </a:solidFill>
                </a:ln>
                <a:solidFill>
                  <a:schemeClr val="tx1"/>
                </a:solidFill>
              </a:defRPr>
            </a:lvl1pPr>
          </a:lstStyle>
          <a:p>
            <a:r>
              <a:rPr kumimoji="0" lang="de-DE" smtClean="0"/>
              <a:t>Titelmasterformat durch Klicken bearbeiten</a:t>
            </a:r>
            <a:endParaRPr kumimoji="0" lang="en-US"/>
          </a:p>
        </p:txBody>
      </p:sp>
      <p:sp>
        <p:nvSpPr>
          <p:cNvPr id="3" name="Text Placeholder 2"/>
          <p:cNvSpPr>
            <a:spLocks noGrp="1"/>
          </p:cNvSpPr>
          <p:nvPr>
            <p:ph type="body" idx="1"/>
          </p:nvPr>
        </p:nvSpPr>
        <p:spPr>
          <a:xfrm>
            <a:off x="1365006" y="290732"/>
            <a:ext cx="581024" cy="2909668"/>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 Placeholder 3"/>
          <p:cNvSpPr>
            <a:spLocks noGrp="1"/>
          </p:cNvSpPr>
          <p:nvPr>
            <p:ph type="body" sz="half" idx="3"/>
          </p:nvPr>
        </p:nvSpPr>
        <p:spPr>
          <a:xfrm>
            <a:off x="1365006" y="3427124"/>
            <a:ext cx="581024" cy="2821276"/>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Content Placeholder 4"/>
          <p:cNvSpPr>
            <a:spLocks noGrp="1"/>
          </p:cNvSpPr>
          <p:nvPr>
            <p:ph sz="quarter" idx="2"/>
          </p:nvPr>
        </p:nvSpPr>
        <p:spPr>
          <a:xfrm>
            <a:off x="2022230" y="290732"/>
            <a:ext cx="6858000" cy="2897476"/>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Content Placeholder 5"/>
          <p:cNvSpPr>
            <a:spLocks noGrp="1"/>
          </p:cNvSpPr>
          <p:nvPr>
            <p:ph sz="quarter" idx="4"/>
          </p:nvPr>
        </p:nvSpPr>
        <p:spPr>
          <a:xfrm>
            <a:off x="2022230" y="3350924"/>
            <a:ext cx="6858000" cy="2897476"/>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Date Placeholder 9"/>
          <p:cNvSpPr>
            <a:spLocks noGrp="1"/>
          </p:cNvSpPr>
          <p:nvPr>
            <p:ph type="dt" sz="half" idx="10"/>
          </p:nvPr>
        </p:nvSpPr>
        <p:spPr/>
        <p:txBody>
          <a:bodyPr/>
          <a:lstStyle/>
          <a:p>
            <a:fld id="{7D96A02F-3A95-4944-9ABC-E1DA10A11467}" type="datetime1">
              <a:rPr lang="en-US" smtClean="0"/>
              <a:pPr/>
              <a:t>2/20/2012</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‹Nr.›</a:t>
            </a:fld>
            <a:endParaRPr lang="en-US"/>
          </a:p>
        </p:txBody>
      </p:sp>
      <p:sp>
        <p:nvSpPr>
          <p:cNvPr id="12" name="Footer Placeholder 11"/>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de-DE" smtClean="0"/>
              <a:t>Titelmasterformat durch Klicken bearbeiten</a:t>
            </a:r>
            <a:endParaRPr kumimoji="0" lang="en-US"/>
          </a:p>
        </p:txBody>
      </p:sp>
      <p:sp>
        <p:nvSpPr>
          <p:cNvPr id="6" name="Date Placeholder 5"/>
          <p:cNvSpPr>
            <a:spLocks noGrp="1"/>
          </p:cNvSpPr>
          <p:nvPr>
            <p:ph type="dt" sz="half" idx="10"/>
          </p:nvPr>
        </p:nvSpPr>
        <p:spPr/>
        <p:txBody>
          <a:bodyPr/>
          <a:lstStyle/>
          <a:p>
            <a:fld id="{EB627A8D-4D3E-4B4C-B199-3FF96543B789}" type="datetime1">
              <a:rPr lang="en-US" smtClean="0"/>
              <a:pPr/>
              <a:t>2/20/2012</a:t>
            </a:fld>
            <a:endParaRPr lang="en-US"/>
          </a:p>
        </p:txBody>
      </p:sp>
      <p:sp>
        <p:nvSpPr>
          <p:cNvPr id="7" name="Slide Number Placeholder 6"/>
          <p:cNvSpPr>
            <a:spLocks noGrp="1"/>
          </p:cNvSpPr>
          <p:nvPr>
            <p:ph type="sldNum" sz="quarter" idx="11"/>
          </p:nvPr>
        </p:nvSpPr>
        <p:spPr/>
        <p:txBody>
          <a:bodyPr/>
          <a:lstStyle/>
          <a:p>
            <a:fld id="{746FD205-8D79-439C-A802-2377436AEC8A}" type="slidenum">
              <a:rPr lang="en-US" smtClean="0"/>
              <a:pPr/>
              <a:t>‹Nr.›</a:t>
            </a:fld>
            <a:endParaRPr lang="en-US"/>
          </a:p>
        </p:txBody>
      </p:sp>
      <p:sp>
        <p:nvSpPr>
          <p:cNvPr id="8" name="Footer Placeholder 7"/>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C67121-7AB3-44A9-B455-30D9FB40A79E}" type="datetime1">
              <a:rPr lang="en-US" smtClean="0"/>
              <a:pPr/>
              <a:t>2/20/2012</a:t>
            </a:fld>
            <a:endParaRPr lang="en-US"/>
          </a:p>
        </p:txBody>
      </p:sp>
      <p:sp>
        <p:nvSpPr>
          <p:cNvPr id="6" name="Slide Number Placeholder 5"/>
          <p:cNvSpPr>
            <a:spLocks noGrp="1"/>
          </p:cNvSpPr>
          <p:nvPr>
            <p:ph type="sldNum" sz="quarter" idx="11"/>
          </p:nvPr>
        </p:nvSpPr>
        <p:spPr/>
        <p:txBody>
          <a:bodyPr/>
          <a:lstStyle/>
          <a:p>
            <a:fld id="{746FD205-8D79-439C-A802-2377436AEC8A}" type="slidenum">
              <a:rPr lang="en-US" smtClean="0"/>
              <a:pPr/>
              <a:t>‹Nr.›</a:t>
            </a:fld>
            <a:endParaRPr lang="en-US"/>
          </a:p>
        </p:txBody>
      </p:sp>
      <p:sp>
        <p:nvSpPr>
          <p:cNvPr id="7" name="Footer Placeholder 6"/>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883105"/>
          </a:xfrm>
        </p:spPr>
        <p:txBody>
          <a:bodyPr vert="vert270" anchor="b"/>
          <a:lstStyle>
            <a:lvl1pPr marL="0" marR="18288" algn="r">
              <a:spcBef>
                <a:spcPts val="0"/>
              </a:spcBef>
              <a:buNone/>
              <a:defRPr sz="2900" b="0" cap="all" baseline="0"/>
            </a:lvl1pPr>
          </a:lstStyle>
          <a:p>
            <a:r>
              <a:rPr kumimoji="0" lang="de-DE" smtClean="0"/>
              <a:t>Titelmasterformat durch Klicken bearbeiten</a:t>
            </a:r>
            <a:endParaRPr kumimoji="0" lang="en-US"/>
          </a:p>
        </p:txBody>
      </p:sp>
      <p:sp>
        <p:nvSpPr>
          <p:cNvPr id="3" name="Text Placeholder 2"/>
          <p:cNvSpPr>
            <a:spLocks noGrp="1"/>
          </p:cNvSpPr>
          <p:nvPr>
            <p:ph type="body" idx="2"/>
          </p:nvPr>
        </p:nvSpPr>
        <p:spPr>
          <a:xfrm>
            <a:off x="1135856" y="367664"/>
            <a:ext cx="2438400" cy="5883105"/>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Content Placeholder 3"/>
          <p:cNvSpPr>
            <a:spLocks noGrp="1"/>
          </p:cNvSpPr>
          <p:nvPr>
            <p:ph sz="half" idx="1"/>
          </p:nvPr>
        </p:nvSpPr>
        <p:spPr>
          <a:xfrm>
            <a:off x="3651250" y="320040"/>
            <a:ext cx="5276088" cy="592836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8" name="Date Placeholder 7"/>
          <p:cNvSpPr>
            <a:spLocks noGrp="1"/>
          </p:cNvSpPr>
          <p:nvPr>
            <p:ph type="dt" sz="half" idx="10"/>
          </p:nvPr>
        </p:nvSpPr>
        <p:spPr/>
        <p:txBody>
          <a:bodyPr/>
          <a:lstStyle/>
          <a:p>
            <a:fld id="{69E77799-E3A9-4516-B428-D2DCE16620CD}" type="datetime1">
              <a:rPr lang="en-US" smtClean="0"/>
              <a:pPr/>
              <a:t>2/20/2012</a:t>
            </a:fld>
            <a:endParaRPr lang="en-US"/>
          </a:p>
        </p:txBody>
      </p:sp>
      <p:sp>
        <p:nvSpPr>
          <p:cNvPr id="9" name="Slide Number Placeholder 8"/>
          <p:cNvSpPr>
            <a:spLocks noGrp="1"/>
          </p:cNvSpPr>
          <p:nvPr>
            <p:ph type="sldNum" sz="quarter" idx="11"/>
          </p:nvPr>
        </p:nvSpPr>
        <p:spPr/>
        <p:txBody>
          <a:bodyPr/>
          <a:lstStyle/>
          <a:p>
            <a:fld id="{746FD205-8D79-439C-A802-2377436AEC8A}" type="slidenum">
              <a:rPr lang="en-US" smtClean="0"/>
              <a:pPr/>
              <a:t>‹Nr.›</a:t>
            </a:fld>
            <a:endParaRPr lang="en-US"/>
          </a:p>
        </p:txBody>
      </p:sp>
      <p:sp>
        <p:nvSpPr>
          <p:cNvPr id="10" name="Footer Placeholder 9"/>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097504"/>
          </a:xfrm>
        </p:spPr>
        <p:txBody>
          <a:bodyPr vert="vert270" anchor="b"/>
          <a:lstStyle>
            <a:lvl1pPr marL="0" algn="l">
              <a:buNone/>
              <a:defRPr sz="3000" b="0" cap="all" baseline="0"/>
            </a:lvl1pPr>
          </a:lstStyle>
          <a:p>
            <a:r>
              <a:rPr kumimoji="0" lang="de-DE" smtClean="0"/>
              <a:t>Titelmasterformat durch Klicken bearbeiten</a:t>
            </a:r>
            <a:endParaRPr kumimoji="0" lang="en-US"/>
          </a:p>
        </p:txBody>
      </p:sp>
      <p:sp>
        <p:nvSpPr>
          <p:cNvPr id="3" name="Picture Placeholder 2"/>
          <p:cNvSpPr>
            <a:spLocks noGrp="1"/>
          </p:cNvSpPr>
          <p:nvPr>
            <p:ph type="pic" idx="1"/>
          </p:nvPr>
        </p:nvSpPr>
        <p:spPr>
          <a:xfrm>
            <a:off x="1138237" y="373966"/>
            <a:ext cx="7333488" cy="5264834"/>
          </a:xfrm>
          <a:solidFill>
            <a:schemeClr val="bg2">
              <a:shade val="50000"/>
            </a:schemeClr>
          </a:solidFill>
        </p:spPr>
        <p:txBody>
          <a:bodyPr/>
          <a:lstStyle>
            <a:lvl1pPr marL="0" indent="0">
              <a:buNone/>
              <a:defRPr sz="3200"/>
            </a:lvl1pPr>
          </a:lstStyle>
          <a:p>
            <a:r>
              <a:rPr kumimoji="0" lang="de-DE" smtClean="0"/>
              <a:t>Bild durch Klicken auf Symbol hinzufügen</a:t>
            </a:r>
            <a:endParaRPr kumimoji="0" lang="en-US" dirty="0"/>
          </a:p>
        </p:txBody>
      </p:sp>
      <p:sp>
        <p:nvSpPr>
          <p:cNvPr id="4" name="Text Placeholder 3"/>
          <p:cNvSpPr>
            <a:spLocks noGrp="1"/>
          </p:cNvSpPr>
          <p:nvPr>
            <p:ph type="body" sz="half" idx="2"/>
          </p:nvPr>
        </p:nvSpPr>
        <p:spPr>
          <a:xfrm>
            <a:off x="1143000" y="5638800"/>
            <a:ext cx="7333488" cy="6096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8" name="Date Placeholder 7"/>
          <p:cNvSpPr>
            <a:spLocks noGrp="1"/>
          </p:cNvSpPr>
          <p:nvPr>
            <p:ph type="dt" sz="half" idx="10"/>
          </p:nvPr>
        </p:nvSpPr>
        <p:spPr/>
        <p:txBody>
          <a:bodyPr/>
          <a:lstStyle/>
          <a:p>
            <a:fld id="{7306688B-20E5-4279-9389-143F269CFCDC}" type="datetime1">
              <a:rPr lang="en-US" smtClean="0"/>
              <a:pPr/>
              <a:t>2/20/2012</a:t>
            </a:fld>
            <a:endParaRPr lang="en-US"/>
          </a:p>
        </p:txBody>
      </p:sp>
      <p:sp>
        <p:nvSpPr>
          <p:cNvPr id="9" name="Slide Number Placeholder 8"/>
          <p:cNvSpPr>
            <a:spLocks noGrp="1"/>
          </p:cNvSpPr>
          <p:nvPr>
            <p:ph type="sldNum" sz="quarter" idx="11"/>
          </p:nvPr>
        </p:nvSpPr>
        <p:spPr/>
        <p:txBody>
          <a:bodyPr/>
          <a:lstStyle/>
          <a:p>
            <a:fld id="{746FD205-8D79-439C-A802-2377436AEC8A}" type="slidenum">
              <a:rPr lang="en-US" smtClean="0"/>
              <a:pPr/>
              <a:t>‹Nr.›</a:t>
            </a:fld>
            <a:endParaRPr lang="en-US"/>
          </a:p>
        </p:txBody>
      </p:sp>
      <p:sp>
        <p:nvSpPr>
          <p:cNvPr id="10" name="Footer Placeholder 9"/>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104106"/>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 Placeholder 12"/>
          <p:cNvSpPr>
            <a:spLocks noGrp="1"/>
          </p:cNvSpPr>
          <p:nvPr>
            <p:ph type="body" idx="1"/>
          </p:nvPr>
        </p:nvSpPr>
        <p:spPr>
          <a:xfrm>
            <a:off x="457200" y="1524000"/>
            <a:ext cx="8229600" cy="4648200"/>
          </a:xfrm>
          <a:prstGeom prst="rect">
            <a:avLst/>
          </a:prstGeom>
        </p:spPr>
        <p:txBody>
          <a:bodyPr vert="horz" anchor="t">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e Placeholder 13"/>
          <p:cNvSpPr>
            <a:spLocks noGrp="1"/>
          </p:cNvSpPr>
          <p:nvPr>
            <p:ph type="dt" sz="half" idx="2"/>
          </p:nvPr>
        </p:nvSpPr>
        <p:spPr>
          <a:xfrm>
            <a:off x="4791456" y="6365748"/>
            <a:ext cx="2133600" cy="301752"/>
          </a:xfrm>
          <a:prstGeom prst="rect">
            <a:avLst/>
          </a:prstGeom>
        </p:spPr>
        <p:txBody>
          <a:bodyPr vert="horz" anchor="b"/>
          <a:lstStyle>
            <a:lvl1pPr algn="l" eaLnBrk="1" latinLnBrk="0" hangingPunct="1">
              <a:defRPr kumimoji="0" sz="1000" b="0">
                <a:solidFill>
                  <a:schemeClr val="tx1"/>
                </a:solidFill>
              </a:defRPr>
            </a:lvl1pPr>
          </a:lstStyle>
          <a:p>
            <a:fld id="{0ABAC977-30FA-477C-9A84-AFCB3E072BCA}" type="datetime1">
              <a:rPr lang="en-US" smtClean="0"/>
              <a:pPr/>
              <a:t>2/20/2012</a:t>
            </a:fld>
            <a:endParaRPr lang="en-US"/>
          </a:p>
        </p:txBody>
      </p:sp>
      <p:sp>
        <p:nvSpPr>
          <p:cNvPr id="3" name="Footer Placeholder 2"/>
          <p:cNvSpPr>
            <a:spLocks noGrp="1"/>
          </p:cNvSpPr>
          <p:nvPr>
            <p:ph type="ftr" sz="quarter" idx="3"/>
          </p:nvPr>
        </p:nvSpPr>
        <p:spPr>
          <a:xfrm>
            <a:off x="457200" y="6366669"/>
            <a:ext cx="4260056" cy="300831"/>
          </a:xfrm>
          <a:prstGeom prst="rect">
            <a:avLst/>
          </a:prstGeom>
        </p:spPr>
        <p:txBody>
          <a:bodyPr vert="horz" anchor="b"/>
          <a:lstStyle>
            <a:lvl1pPr algn="r" eaLnBrk="1" latinLnBrk="0" hangingPunct="1">
              <a:defRPr kumimoji="0" sz="1000">
                <a:solidFill>
                  <a:schemeClr val="tx1"/>
                </a:solidFill>
              </a:defRPr>
            </a:lvl1pPr>
          </a:lstStyle>
          <a:p>
            <a:r>
              <a:rPr lang="en-US" smtClean="0"/>
              <a:t>Your logo here</a:t>
            </a:r>
            <a:endParaRPr lang="en-US" dirty="0"/>
          </a:p>
        </p:txBody>
      </p:sp>
      <p:sp>
        <p:nvSpPr>
          <p:cNvPr id="23" name="Slide Number Placeholder 22"/>
          <p:cNvSpPr>
            <a:spLocks noGrp="1"/>
          </p:cNvSpPr>
          <p:nvPr>
            <p:ph type="sldNum" sz="quarter" idx="4"/>
          </p:nvPr>
        </p:nvSpPr>
        <p:spPr>
          <a:xfrm>
            <a:off x="7589520" y="6365748"/>
            <a:ext cx="502920" cy="301752"/>
          </a:xfrm>
          <a:prstGeom prst="rect">
            <a:avLst/>
          </a:prstGeom>
        </p:spPr>
        <p:txBody>
          <a:bodyPr vert="horz" anchor="b"/>
          <a:lstStyle>
            <a:lvl1pPr algn="ctr" eaLnBrk="1" latinLnBrk="0" hangingPunct="1">
              <a:defRPr kumimoji="0" sz="1200">
                <a:solidFill>
                  <a:schemeClr val="tx1"/>
                </a:solidFill>
              </a:defRPr>
            </a:lvl1pPr>
          </a:lstStyle>
          <a:p>
            <a:fld id="{746FD205-8D79-439C-A802-2377436AEC8A}"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484632" algn="l" rtl="0" eaLnBrk="1" latinLnBrk="0" hangingPunct="1">
        <a:spcBef>
          <a:spcPct val="0"/>
        </a:spcBef>
        <a:buNone/>
        <a:defRPr kumimoji="0" sz="4200" kern="1200">
          <a:ln w="6350">
            <a:noFill/>
          </a:ln>
          <a:solidFill>
            <a:schemeClr val="tx2"/>
          </a:solidFill>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gif"/><Relationship Id="rId3" Type="http://schemas.openxmlformats.org/officeDocument/2006/relationships/image" Target="../media/image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gif"/></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387339"/>
            <a:ext cx="8062912" cy="1470025"/>
          </a:xfrm>
        </p:spPr>
        <p:txBody>
          <a:bodyPr>
            <a:noAutofit/>
          </a:bodyPr>
          <a:lstStyle/>
          <a:p>
            <a:r>
              <a:rPr lang="de-DE" sz="3200" b="1" dirty="0" smtClean="0"/>
              <a:t>Veränderungen im Standard und in der allgemeinen Ausstellungsbestimmung</a:t>
            </a:r>
            <a:br>
              <a:rPr lang="de-DE" sz="3200" b="1" dirty="0" smtClean="0"/>
            </a:br>
            <a:r>
              <a:rPr lang="de-DE" sz="3200" b="1" dirty="0" smtClean="0"/>
              <a:t>den Tierschutz beachtend</a:t>
            </a:r>
            <a:endParaRPr lang="de-DE" sz="3200" noProof="0" dirty="0"/>
          </a:p>
        </p:txBody>
      </p:sp>
      <p:sp>
        <p:nvSpPr>
          <p:cNvPr id="3" name="Subtitle 2"/>
          <p:cNvSpPr>
            <a:spLocks noGrp="1"/>
          </p:cNvSpPr>
          <p:nvPr>
            <p:ph type="subTitle" idx="1"/>
          </p:nvPr>
        </p:nvSpPr>
        <p:spPr>
          <a:xfrm>
            <a:off x="540544" y="2852936"/>
            <a:ext cx="8062912" cy="1566664"/>
          </a:xfrm>
        </p:spPr>
        <p:txBody>
          <a:bodyPr>
            <a:normAutofit/>
          </a:bodyPr>
          <a:lstStyle/>
          <a:p>
            <a:r>
              <a:rPr kumimoji="0" lang="de-DE" sz="1800" kern="1200" noProof="0" dirty="0" smtClean="0">
                <a:ln>
                  <a:noFill/>
                </a:ln>
                <a:solidFill>
                  <a:schemeClr val="tx2">
                    <a:lumMod val="60000"/>
                    <a:lumOff val="40000"/>
                  </a:schemeClr>
                </a:solidFill>
                <a:latin typeface="+mn-lt"/>
                <a:ea typeface="+mn-ea"/>
                <a:cs typeface="+mn-cs"/>
              </a:rPr>
              <a:t>Bernhard Große</a:t>
            </a:r>
          </a:p>
          <a:p>
            <a:r>
              <a:rPr kumimoji="0" lang="de-DE" sz="1800" kern="1200" noProof="0" dirty="0" smtClean="0">
                <a:ln>
                  <a:noFill/>
                </a:ln>
                <a:solidFill>
                  <a:schemeClr val="tx2">
                    <a:lumMod val="60000"/>
                    <a:lumOff val="40000"/>
                  </a:schemeClr>
                </a:solidFill>
                <a:latin typeface="+mn-lt"/>
                <a:ea typeface="+mn-ea"/>
                <a:cs typeface="+mn-cs"/>
              </a:rPr>
              <a:t>Referent für Schulung und Zuchtwesen</a:t>
            </a:r>
          </a:p>
          <a:p>
            <a:r>
              <a:rPr kumimoji="0" lang="de-DE" sz="1800" kern="1200" noProof="0" dirty="0" smtClean="0">
                <a:ln>
                  <a:noFill/>
                </a:ln>
                <a:solidFill>
                  <a:schemeClr val="tx2">
                    <a:lumMod val="60000"/>
                    <a:lumOff val="40000"/>
                  </a:schemeClr>
                </a:solidFill>
                <a:latin typeface="+mn-lt"/>
                <a:ea typeface="+mn-ea"/>
                <a:cs typeface="+mn-cs"/>
              </a:rPr>
              <a:t>Zentralverband Deutscher Rasse-Kaninchenzüchter e.V.</a:t>
            </a:r>
          </a:p>
          <a:p>
            <a:r>
              <a:rPr kumimoji="0" lang="de-DE" sz="1800" kern="1200" noProof="0" dirty="0" smtClean="0">
                <a:ln>
                  <a:noFill/>
                </a:ln>
                <a:solidFill>
                  <a:schemeClr val="tx2">
                    <a:lumMod val="60000"/>
                    <a:lumOff val="40000"/>
                  </a:schemeClr>
                </a:solidFill>
                <a:latin typeface="+mn-lt"/>
                <a:ea typeface="+mn-ea"/>
                <a:cs typeface="+mn-cs"/>
              </a:rPr>
              <a:t>18. Februar 2012</a:t>
            </a:r>
          </a:p>
          <a:p>
            <a:r>
              <a:rPr lang="de-DE" sz="1800" dirty="0" err="1" smtClean="0"/>
              <a:t>Sontra</a:t>
            </a:r>
            <a:r>
              <a:rPr lang="de-DE" sz="1800" dirty="0" smtClean="0"/>
              <a:t>/LV Kurhessen e.V.</a:t>
            </a:r>
            <a:endParaRPr lang="de-DE" sz="1800" noProof="0" dirty="0"/>
          </a:p>
        </p:txBody>
      </p:sp>
      <p:pic>
        <p:nvPicPr>
          <p:cNvPr id="6" name="Grafik 5" descr="ZDRK.jpg"/>
          <p:cNvPicPr>
            <a:picLocks noChangeAspect="1"/>
          </p:cNvPicPr>
          <p:nvPr/>
        </p:nvPicPr>
        <p:blipFill>
          <a:blip r:embed="rId3" cstate="print"/>
          <a:stretch>
            <a:fillRect/>
          </a:stretch>
        </p:blipFill>
        <p:spPr>
          <a:xfrm>
            <a:off x="467544" y="4797152"/>
            <a:ext cx="1018018" cy="14938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67494"/>
            <a:ext cx="7283152" cy="1104106"/>
          </a:xfrm>
        </p:spPr>
        <p:txBody>
          <a:bodyPr>
            <a:normAutofit/>
          </a:bodyPr>
          <a:lstStyle/>
          <a:p>
            <a:r>
              <a:rPr lang="de-DE" sz="2800" dirty="0" smtClean="0"/>
              <a:t>Zahlen</a:t>
            </a:r>
            <a:endParaRPr lang="de-DE" sz="2800" dirty="0"/>
          </a:p>
        </p:txBody>
      </p:sp>
      <p:pic>
        <p:nvPicPr>
          <p:cNvPr id="4" name="Grafik 3" descr="ZDRK.jpg"/>
          <p:cNvPicPr>
            <a:picLocks noChangeAspect="1"/>
          </p:cNvPicPr>
          <p:nvPr/>
        </p:nvPicPr>
        <p:blipFill>
          <a:blip r:embed="rId3" cstate="print"/>
          <a:stretch>
            <a:fillRect/>
          </a:stretch>
        </p:blipFill>
        <p:spPr>
          <a:xfrm>
            <a:off x="467544" y="5229200"/>
            <a:ext cx="723598" cy="1061848"/>
          </a:xfrm>
          <a:prstGeom prst="rect">
            <a:avLst/>
          </a:prstGeom>
        </p:spPr>
      </p:pic>
      <p:graphicFrame>
        <p:nvGraphicFramePr>
          <p:cNvPr id="5" name="Diagramm 4"/>
          <p:cNvGraphicFramePr/>
          <p:nvPr/>
        </p:nvGraphicFramePr>
        <p:xfrm>
          <a:off x="1475656" y="1484784"/>
          <a:ext cx="6936432" cy="41044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403648" y="267494"/>
            <a:ext cx="7283152" cy="1104106"/>
          </a:xfrm>
        </p:spPr>
        <p:txBody>
          <a:bodyPr>
            <a:normAutofit/>
          </a:bodyPr>
          <a:lstStyle/>
          <a:p>
            <a:r>
              <a:rPr lang="de-DE" sz="2800" dirty="0" smtClean="0"/>
              <a:t>Zahlen</a:t>
            </a:r>
            <a:endParaRPr lang="de-DE" sz="2800" dirty="0"/>
          </a:p>
        </p:txBody>
      </p:sp>
      <p:pic>
        <p:nvPicPr>
          <p:cNvPr id="5" name="Grafik 4" descr="ZDRK.jpg"/>
          <p:cNvPicPr>
            <a:picLocks noChangeAspect="1"/>
          </p:cNvPicPr>
          <p:nvPr/>
        </p:nvPicPr>
        <p:blipFill>
          <a:blip r:embed="rId3" cstate="print"/>
          <a:stretch>
            <a:fillRect/>
          </a:stretch>
        </p:blipFill>
        <p:spPr>
          <a:xfrm>
            <a:off x="467544" y="5229200"/>
            <a:ext cx="723598" cy="1061848"/>
          </a:xfrm>
          <a:prstGeom prst="rect">
            <a:avLst/>
          </a:prstGeom>
        </p:spPr>
      </p:pic>
      <p:grpSp>
        <p:nvGrpSpPr>
          <p:cNvPr id="17" name="Gruppieren 16"/>
          <p:cNvGrpSpPr/>
          <p:nvPr/>
        </p:nvGrpSpPr>
        <p:grpSpPr>
          <a:xfrm>
            <a:off x="4427984" y="188640"/>
            <a:ext cx="4355207" cy="3103240"/>
            <a:chOff x="179512" y="1700808"/>
            <a:chExt cx="4067175" cy="3103240"/>
          </a:xfrm>
        </p:grpSpPr>
        <p:graphicFrame>
          <p:nvGraphicFramePr>
            <p:cNvPr id="11" name="Diagramm 10"/>
            <p:cNvGraphicFramePr/>
            <p:nvPr/>
          </p:nvGraphicFramePr>
          <p:xfrm>
            <a:off x="179512" y="2060848"/>
            <a:ext cx="406717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feld 11"/>
            <p:cNvSpPr txBox="1"/>
            <p:nvPr/>
          </p:nvSpPr>
          <p:spPr>
            <a:xfrm>
              <a:off x="1835696" y="1700808"/>
              <a:ext cx="974177" cy="369332"/>
            </a:xfrm>
            <a:prstGeom prst="rect">
              <a:avLst/>
            </a:prstGeom>
            <a:noFill/>
          </p:spPr>
          <p:txBody>
            <a:bodyPr wrap="none" rtlCol="0">
              <a:spAutoFit/>
            </a:bodyPr>
            <a:lstStyle/>
            <a:p>
              <a:r>
                <a:rPr lang="de-DE" dirty="0" smtClean="0">
                  <a:latin typeface="+mj-lt"/>
                </a:rPr>
                <a:t>Zuchten</a:t>
              </a:r>
              <a:endParaRPr lang="de-DE" dirty="0">
                <a:latin typeface="+mj-lt"/>
              </a:endParaRPr>
            </a:p>
          </p:txBody>
        </p:sp>
      </p:grpSp>
      <p:grpSp>
        <p:nvGrpSpPr>
          <p:cNvPr id="16" name="Gruppieren 15"/>
          <p:cNvGrpSpPr/>
          <p:nvPr/>
        </p:nvGrpSpPr>
        <p:grpSpPr>
          <a:xfrm>
            <a:off x="4355976" y="3356992"/>
            <a:ext cx="4464496" cy="3103240"/>
            <a:chOff x="4139952" y="332656"/>
            <a:chExt cx="4464496" cy="3103240"/>
          </a:xfrm>
        </p:grpSpPr>
        <p:graphicFrame>
          <p:nvGraphicFramePr>
            <p:cNvPr id="9" name="Diagramm 8"/>
            <p:cNvGraphicFramePr/>
            <p:nvPr/>
          </p:nvGraphicFramePr>
          <p:xfrm>
            <a:off x="4139952" y="692696"/>
            <a:ext cx="4464496"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feld 12"/>
            <p:cNvSpPr txBox="1"/>
            <p:nvPr/>
          </p:nvSpPr>
          <p:spPr>
            <a:xfrm>
              <a:off x="6156176" y="332656"/>
              <a:ext cx="1074333" cy="369332"/>
            </a:xfrm>
            <a:prstGeom prst="rect">
              <a:avLst/>
            </a:prstGeom>
            <a:noFill/>
          </p:spPr>
          <p:txBody>
            <a:bodyPr wrap="none" rtlCol="0">
              <a:spAutoFit/>
            </a:bodyPr>
            <a:lstStyle/>
            <a:p>
              <a:r>
                <a:rPr lang="de-DE" dirty="0" smtClean="0">
                  <a:latin typeface="+mj-lt"/>
                </a:rPr>
                <a:t>Jungtiere</a:t>
              </a:r>
              <a:endParaRPr lang="de-DE" dirty="0">
                <a:latin typeface="+mj-lt"/>
              </a:endParaRPr>
            </a:p>
          </p:txBody>
        </p:sp>
      </p:grpSp>
      <p:grpSp>
        <p:nvGrpSpPr>
          <p:cNvPr id="18" name="Gruppieren 17"/>
          <p:cNvGrpSpPr/>
          <p:nvPr/>
        </p:nvGrpSpPr>
        <p:grpSpPr>
          <a:xfrm>
            <a:off x="107504" y="1844824"/>
            <a:ext cx="4392488" cy="2880320"/>
            <a:chOff x="4211960" y="3645024"/>
            <a:chExt cx="4392488" cy="2880320"/>
          </a:xfrm>
        </p:grpSpPr>
        <p:graphicFrame>
          <p:nvGraphicFramePr>
            <p:cNvPr id="19" name="Diagramm 18"/>
            <p:cNvGraphicFramePr/>
            <p:nvPr/>
          </p:nvGraphicFramePr>
          <p:xfrm>
            <a:off x="4211960" y="4005064"/>
            <a:ext cx="4392488" cy="252028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feld 19"/>
            <p:cNvSpPr txBox="1"/>
            <p:nvPr/>
          </p:nvSpPr>
          <p:spPr>
            <a:xfrm>
              <a:off x="6084168" y="3645024"/>
              <a:ext cx="1210588" cy="369332"/>
            </a:xfrm>
            <a:prstGeom prst="rect">
              <a:avLst/>
            </a:prstGeom>
            <a:noFill/>
          </p:spPr>
          <p:txBody>
            <a:bodyPr wrap="none" rtlCol="0">
              <a:spAutoFit/>
            </a:bodyPr>
            <a:lstStyle/>
            <a:p>
              <a:r>
                <a:rPr lang="de-DE" dirty="0" smtClean="0"/>
                <a:t>Zuchttiere</a:t>
              </a:r>
              <a:endParaRPr lang="de-DE"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03648" y="1628800"/>
            <a:ext cx="7283152" cy="4248472"/>
          </a:xfrm>
        </p:spPr>
        <p:txBody>
          <a:bodyPr>
            <a:normAutofit/>
          </a:bodyPr>
          <a:lstStyle/>
          <a:p>
            <a:r>
              <a:rPr lang="de-DE" sz="2800" dirty="0" smtClean="0">
                <a:solidFill>
                  <a:schemeClr val="tx2"/>
                </a:solidFill>
                <a:latin typeface="+mj-lt"/>
              </a:rPr>
              <a:t>Neuordnung des Rassekanons des Standards 2004</a:t>
            </a:r>
          </a:p>
          <a:p>
            <a:r>
              <a:rPr lang="de-DE" sz="2800" dirty="0" smtClean="0">
                <a:solidFill>
                  <a:schemeClr val="tx2"/>
                </a:solidFill>
                <a:latin typeface="+mj-lt"/>
              </a:rPr>
              <a:t>Festlegung des Kriteriums „Alte deutsche Kaninchenrasse“</a:t>
            </a:r>
          </a:p>
          <a:p>
            <a:r>
              <a:rPr lang="de-DE" sz="2800" dirty="0" smtClean="0">
                <a:solidFill>
                  <a:schemeClr val="tx2"/>
                </a:solidFill>
                <a:latin typeface="+mj-lt"/>
              </a:rPr>
              <a:t>Erstellung einer „Roten Liste“</a:t>
            </a:r>
          </a:p>
          <a:p>
            <a:r>
              <a:rPr lang="de-DE" sz="2800" dirty="0" smtClean="0">
                <a:solidFill>
                  <a:schemeClr val="tx2"/>
                </a:solidFill>
                <a:latin typeface="+mj-lt"/>
              </a:rPr>
              <a:t>Auswirkung auf die Zulassung von Neuzuchtversuchen und auf das Anerkennungsverfahren für eine neue Kaninchenrasse</a:t>
            </a:r>
          </a:p>
          <a:p>
            <a:endParaRPr lang="de-DE" dirty="0">
              <a:solidFill>
                <a:schemeClr val="tx2"/>
              </a:solidFill>
              <a:latin typeface="+mj-lt"/>
            </a:endParaRPr>
          </a:p>
        </p:txBody>
      </p:sp>
      <p:pic>
        <p:nvPicPr>
          <p:cNvPr id="5" name="Grafik 4" descr="ZDRK.jpg"/>
          <p:cNvPicPr>
            <a:picLocks noChangeAspect="1"/>
          </p:cNvPicPr>
          <p:nvPr/>
        </p:nvPicPr>
        <p:blipFill>
          <a:blip r:embed="rId3" cstate="print"/>
          <a:stretch>
            <a:fillRect/>
          </a:stretch>
        </p:blipFill>
        <p:spPr>
          <a:xfrm>
            <a:off x="467544" y="5229200"/>
            <a:ext cx="723598" cy="1061848"/>
          </a:xfrm>
          <a:prstGeom prst="rect">
            <a:avLst/>
          </a:prstGeom>
        </p:spPr>
      </p:pic>
      <p:sp>
        <p:nvSpPr>
          <p:cNvPr id="6" name="Titel 1"/>
          <p:cNvSpPr>
            <a:spLocks noGrp="1"/>
          </p:cNvSpPr>
          <p:nvPr>
            <p:ph type="title"/>
          </p:nvPr>
        </p:nvSpPr>
        <p:spPr>
          <a:xfrm>
            <a:off x="1403648" y="267494"/>
            <a:ext cx="7283152" cy="1104106"/>
          </a:xfrm>
        </p:spPr>
        <p:txBody>
          <a:bodyPr>
            <a:normAutofit/>
          </a:bodyPr>
          <a:lstStyle/>
          <a:p>
            <a:r>
              <a:rPr lang="de-DE" sz="2800" dirty="0" smtClean="0"/>
              <a:t>Auswirkungen der Zahlen</a:t>
            </a:r>
            <a:endParaRPr lang="de-D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03648" y="1524000"/>
            <a:ext cx="7283152" cy="4425280"/>
          </a:xfrm>
        </p:spPr>
        <p:txBody>
          <a:bodyPr>
            <a:normAutofit fontScale="92500" lnSpcReduction="20000"/>
          </a:bodyPr>
          <a:lstStyle/>
          <a:p>
            <a:r>
              <a:rPr lang="de-DE" sz="2000" u="sng" dirty="0" smtClean="0">
                <a:solidFill>
                  <a:schemeClr val="tx2"/>
                </a:solidFill>
                <a:latin typeface="+mj-lt"/>
              </a:rPr>
              <a:t>Übernahme der Regularien des BMELV (niedergelegt im Nationalen Fachprogramm „Tiergenetische Ressourcen“)</a:t>
            </a:r>
          </a:p>
          <a:p>
            <a:r>
              <a:rPr lang="de-DE" sz="2000" u="sng" dirty="0" smtClean="0">
                <a:solidFill>
                  <a:schemeClr val="tx2"/>
                </a:solidFill>
                <a:latin typeface="+mj-lt"/>
              </a:rPr>
              <a:t>Kriterien der Gefährdungsstufen von Nutztierpopulationen:</a:t>
            </a:r>
            <a:r>
              <a:rPr lang="de-DE" sz="2000" dirty="0" smtClean="0">
                <a:solidFill>
                  <a:schemeClr val="tx2"/>
                </a:solidFill>
                <a:latin typeface="+mj-lt"/>
              </a:rPr>
              <a:t/>
            </a:r>
            <a:br>
              <a:rPr lang="de-DE" sz="2000" dirty="0" smtClean="0">
                <a:solidFill>
                  <a:schemeClr val="tx2"/>
                </a:solidFill>
                <a:latin typeface="+mj-lt"/>
              </a:rPr>
            </a:br>
            <a:r>
              <a:rPr lang="de-DE" sz="2000" dirty="0" smtClean="0">
                <a:solidFill>
                  <a:schemeClr val="tx2"/>
                </a:solidFill>
                <a:latin typeface="+mj-lt"/>
              </a:rPr>
              <a:t>Ne&lt;200 		Stark gefährdete Population</a:t>
            </a:r>
            <a:br>
              <a:rPr lang="de-DE" sz="2000" dirty="0" smtClean="0">
                <a:solidFill>
                  <a:schemeClr val="tx2"/>
                </a:solidFill>
                <a:latin typeface="+mj-lt"/>
              </a:rPr>
            </a:br>
            <a:r>
              <a:rPr lang="de-DE" sz="2000" dirty="0" smtClean="0">
                <a:solidFill>
                  <a:schemeClr val="tx2"/>
                </a:solidFill>
                <a:latin typeface="+mj-lt"/>
              </a:rPr>
              <a:t>200&lt;Ne&lt;1000	Beobachtungspopulation</a:t>
            </a:r>
            <a:br>
              <a:rPr lang="de-DE" sz="2000" dirty="0" smtClean="0">
                <a:solidFill>
                  <a:schemeClr val="tx2"/>
                </a:solidFill>
                <a:latin typeface="+mj-lt"/>
              </a:rPr>
            </a:br>
            <a:r>
              <a:rPr lang="de-DE" sz="2000" dirty="0" smtClean="0">
                <a:solidFill>
                  <a:schemeClr val="tx2"/>
                </a:solidFill>
                <a:latin typeface="+mj-lt"/>
              </a:rPr>
              <a:t>Ne&gt;1000		Nicht gefährdete Population</a:t>
            </a:r>
          </a:p>
          <a:p>
            <a:r>
              <a:rPr lang="de-DE" sz="2000" u="sng" dirty="0" smtClean="0">
                <a:solidFill>
                  <a:schemeClr val="tx2"/>
                </a:solidFill>
                <a:latin typeface="+mj-lt"/>
              </a:rPr>
              <a:t>Feststellung nach der Zuchttierbestandserfassung 2005:</a:t>
            </a:r>
            <a:br>
              <a:rPr lang="de-DE" sz="2000" u="sng" dirty="0" smtClean="0">
                <a:solidFill>
                  <a:schemeClr val="tx2"/>
                </a:solidFill>
                <a:latin typeface="+mj-lt"/>
              </a:rPr>
            </a:br>
            <a:r>
              <a:rPr lang="de-DE" sz="2000" dirty="0" smtClean="0">
                <a:solidFill>
                  <a:schemeClr val="tx2"/>
                </a:solidFill>
                <a:latin typeface="+mj-lt"/>
              </a:rPr>
              <a:t>Von den im Standard 2004 anerkannten 99 Kaninchenrassen sind 5 als stark gefährdet und 29 als gefährdet anzusehen!</a:t>
            </a:r>
            <a:br>
              <a:rPr lang="de-DE" sz="2000" dirty="0" smtClean="0">
                <a:solidFill>
                  <a:schemeClr val="tx2"/>
                </a:solidFill>
                <a:latin typeface="+mj-lt"/>
              </a:rPr>
            </a:br>
            <a:r>
              <a:rPr lang="de-DE" sz="2000" dirty="0" smtClean="0">
                <a:solidFill>
                  <a:schemeClr val="tx2"/>
                </a:solidFill>
                <a:latin typeface="+mj-lt"/>
              </a:rPr>
              <a:t>Diese Feststellung wurde getroffen mit dem Vergleich anhand der Jungtieraufzuchtzahlen.</a:t>
            </a:r>
          </a:p>
          <a:p>
            <a:r>
              <a:rPr lang="de-DE" sz="2000" u="sng" dirty="0" smtClean="0">
                <a:solidFill>
                  <a:schemeClr val="tx2"/>
                </a:solidFill>
                <a:latin typeface="+mj-lt"/>
              </a:rPr>
              <a:t>Festlegung nach der Zuchttierbestandserfassung 2008:</a:t>
            </a:r>
            <a:r>
              <a:rPr lang="de-DE" sz="2000" dirty="0" smtClean="0">
                <a:solidFill>
                  <a:schemeClr val="tx2"/>
                </a:solidFill>
                <a:latin typeface="+mj-lt"/>
              </a:rPr>
              <a:t/>
            </a:r>
            <a:br>
              <a:rPr lang="de-DE" sz="2000" dirty="0" smtClean="0">
                <a:solidFill>
                  <a:schemeClr val="tx2"/>
                </a:solidFill>
                <a:latin typeface="+mj-lt"/>
              </a:rPr>
            </a:br>
            <a:r>
              <a:rPr lang="de-DE" sz="2000" dirty="0" smtClean="0">
                <a:solidFill>
                  <a:schemeClr val="tx2"/>
                </a:solidFill>
                <a:latin typeface="+mj-lt"/>
              </a:rPr>
              <a:t>Unter der Zugrundelegung der Zuchttierbestände sind 25 Rassen stark gefährdet und 26 gefährdet . Über die Hälfte also im Gefährdungsstatus!</a:t>
            </a:r>
            <a:br>
              <a:rPr lang="de-DE" sz="2000" dirty="0" smtClean="0">
                <a:solidFill>
                  <a:schemeClr val="tx2"/>
                </a:solidFill>
                <a:latin typeface="+mj-lt"/>
              </a:rPr>
            </a:br>
            <a:endParaRPr lang="de-DE" sz="2000" dirty="0">
              <a:solidFill>
                <a:schemeClr val="tx2"/>
              </a:solidFill>
              <a:latin typeface="+mj-lt"/>
            </a:endParaRPr>
          </a:p>
        </p:txBody>
      </p:sp>
      <p:pic>
        <p:nvPicPr>
          <p:cNvPr id="6" name="Grafik 5" descr="ZDRK.jpg"/>
          <p:cNvPicPr>
            <a:picLocks noChangeAspect="1"/>
          </p:cNvPicPr>
          <p:nvPr/>
        </p:nvPicPr>
        <p:blipFill>
          <a:blip r:embed="rId3" cstate="print"/>
          <a:stretch>
            <a:fillRect/>
          </a:stretch>
        </p:blipFill>
        <p:spPr>
          <a:xfrm>
            <a:off x="467544" y="5229200"/>
            <a:ext cx="723598" cy="1061848"/>
          </a:xfrm>
          <a:prstGeom prst="rect">
            <a:avLst/>
          </a:prstGeom>
        </p:spPr>
      </p:pic>
      <p:sp>
        <p:nvSpPr>
          <p:cNvPr id="7" name="Titel 1"/>
          <p:cNvSpPr>
            <a:spLocks noGrp="1"/>
          </p:cNvSpPr>
          <p:nvPr>
            <p:ph type="title"/>
          </p:nvPr>
        </p:nvSpPr>
        <p:spPr>
          <a:xfrm>
            <a:off x="1403648" y="267494"/>
            <a:ext cx="7283152" cy="1104106"/>
          </a:xfrm>
        </p:spPr>
        <p:txBody>
          <a:bodyPr>
            <a:normAutofit/>
          </a:bodyPr>
          <a:lstStyle/>
          <a:p>
            <a:r>
              <a:rPr lang="de-DE" sz="2800" dirty="0" smtClean="0"/>
              <a:t>Neuordnung des Rassekanons</a:t>
            </a:r>
            <a:endParaRPr lang="de-D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ZDRK.jpg"/>
          <p:cNvPicPr>
            <a:picLocks noChangeAspect="1"/>
          </p:cNvPicPr>
          <p:nvPr/>
        </p:nvPicPr>
        <p:blipFill>
          <a:blip r:embed="rId3" cstate="print"/>
          <a:stretch>
            <a:fillRect/>
          </a:stretch>
        </p:blipFill>
        <p:spPr>
          <a:xfrm>
            <a:off x="467544" y="5229200"/>
            <a:ext cx="723598" cy="1061848"/>
          </a:xfrm>
          <a:prstGeom prst="rect">
            <a:avLst/>
          </a:prstGeom>
        </p:spPr>
      </p:pic>
      <p:sp>
        <p:nvSpPr>
          <p:cNvPr id="11" name="Titel 1"/>
          <p:cNvSpPr>
            <a:spLocks noGrp="1"/>
          </p:cNvSpPr>
          <p:nvPr>
            <p:ph type="title"/>
          </p:nvPr>
        </p:nvSpPr>
        <p:spPr>
          <a:xfrm>
            <a:off x="1403648" y="267494"/>
            <a:ext cx="7283152" cy="1104106"/>
          </a:xfrm>
        </p:spPr>
        <p:txBody>
          <a:bodyPr>
            <a:normAutofit/>
          </a:bodyPr>
          <a:lstStyle/>
          <a:p>
            <a:r>
              <a:rPr lang="de-DE" sz="2800" dirty="0" smtClean="0"/>
              <a:t>Neuordnung des Rassekanons</a:t>
            </a:r>
            <a:endParaRPr lang="de-DE" sz="2800" dirty="0"/>
          </a:p>
        </p:txBody>
      </p:sp>
      <p:sp>
        <p:nvSpPr>
          <p:cNvPr id="12" name="Inhaltsplatzhalter 1"/>
          <p:cNvSpPr txBox="1">
            <a:spLocks/>
          </p:cNvSpPr>
          <p:nvPr/>
        </p:nvSpPr>
        <p:spPr>
          <a:xfrm>
            <a:off x="1403648" y="1524000"/>
            <a:ext cx="7283152" cy="4785320"/>
          </a:xfrm>
          <a:prstGeom prst="rect">
            <a:avLst/>
          </a:prstGeom>
        </p:spPr>
        <p:txBody>
          <a:bodyPr>
            <a:normAutofit fontScale="77500" lnSpcReduction="2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de-DE" sz="2300" b="0" i="0" u="sng" strike="noStrike" kern="1200" cap="none" spc="0" normalizeH="0" baseline="0" noProof="0" dirty="0" smtClean="0">
                <a:ln>
                  <a:noFill/>
                </a:ln>
                <a:solidFill>
                  <a:schemeClr val="tx2"/>
                </a:solidFill>
                <a:effectLst/>
                <a:uLnTx/>
                <a:uFillTx/>
                <a:latin typeface="+mj-lt"/>
                <a:ea typeface="+mn-ea"/>
                <a:cs typeface="+mn-cs"/>
              </a:rPr>
              <a:t>Satzung ZDRK (§ 3, Satz 5):</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lang="de-DE" sz="2300" dirty="0" smtClean="0">
              <a:solidFill>
                <a:schemeClr val="tx2"/>
              </a:solidFill>
              <a:latin typeface="+mj-lt"/>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de-DE" sz="2300" b="0" i="0" u="none" strike="noStrike" kern="1200" cap="none" spc="0" normalizeH="0" baseline="0" noProof="0" dirty="0" smtClean="0">
              <a:ln>
                <a:noFill/>
              </a:ln>
              <a:solidFill>
                <a:schemeClr val="tx2"/>
              </a:solidFill>
              <a:effectLst/>
              <a:uLnTx/>
              <a:uFillTx/>
              <a:latin typeface="+mj-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lang="de-DE" sz="2300" dirty="0" smtClean="0">
              <a:solidFill>
                <a:schemeClr val="tx2"/>
              </a:solidFill>
              <a:latin typeface="+mj-lt"/>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de-DE" sz="2300" b="0" i="0" u="none" strike="noStrike" kern="1200" cap="none" spc="0" normalizeH="0" baseline="0" noProof="0" dirty="0" smtClean="0">
              <a:ln>
                <a:noFill/>
              </a:ln>
              <a:solidFill>
                <a:schemeClr val="tx2"/>
              </a:solidFill>
              <a:effectLst/>
              <a:uLnTx/>
              <a:uFillTx/>
              <a:latin typeface="+mj-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lang="de-DE" sz="2300" u="sng" dirty="0" smtClean="0">
              <a:solidFill>
                <a:schemeClr val="tx2"/>
              </a:solidFill>
              <a:latin typeface="+mj-lt"/>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de-DE" sz="2300" u="sng" dirty="0" smtClean="0">
                <a:solidFill>
                  <a:schemeClr val="tx2"/>
                </a:solidFill>
                <a:latin typeface="+mj-lt"/>
              </a:rPr>
              <a:t>Definition</a:t>
            </a:r>
            <a:r>
              <a:rPr kumimoji="0" lang="de-DE" sz="2300" b="0" i="0" u="sng" strike="noStrike" kern="1200" cap="none" spc="0" normalizeH="0" baseline="0" noProof="0" dirty="0" smtClean="0">
                <a:ln>
                  <a:noFill/>
                </a:ln>
                <a:solidFill>
                  <a:schemeClr val="tx2"/>
                </a:solidFill>
                <a:effectLst/>
                <a:uLnTx/>
                <a:uFillTx/>
                <a:latin typeface="+mj-lt"/>
                <a:ea typeface="+mn-ea"/>
                <a:cs typeface="+mn-cs"/>
              </a:rPr>
              <a:t> „Rasse“ :</a:t>
            </a:r>
            <a:br>
              <a:rPr kumimoji="0" lang="de-DE" sz="2300" b="0" i="0" u="sng" strike="noStrike" kern="1200" cap="none" spc="0" normalizeH="0" baseline="0" noProof="0" dirty="0" smtClean="0">
                <a:ln>
                  <a:noFill/>
                </a:ln>
                <a:solidFill>
                  <a:schemeClr val="tx2"/>
                </a:solidFill>
                <a:effectLst/>
                <a:uLnTx/>
                <a:uFillTx/>
                <a:latin typeface="+mj-lt"/>
                <a:ea typeface="+mn-ea"/>
                <a:cs typeface="+mn-cs"/>
              </a:rPr>
            </a:br>
            <a:r>
              <a:rPr kumimoji="0" lang="de-DE" sz="2300" b="0" i="0" strike="noStrike" kern="1200" cap="none" spc="0" normalizeH="0" baseline="0" noProof="0" dirty="0" smtClean="0">
                <a:ln>
                  <a:noFill/>
                </a:ln>
                <a:solidFill>
                  <a:schemeClr val="tx2"/>
                </a:solidFill>
                <a:effectLst/>
                <a:uLnTx/>
                <a:uFillTx/>
                <a:latin typeface="+mj-lt"/>
                <a:ea typeface="+mn-ea"/>
                <a:cs typeface="+mn-cs"/>
              </a:rPr>
              <a:t>Unterscheidung nach</a:t>
            </a:r>
            <a:r>
              <a:rPr kumimoji="0" lang="de-DE" sz="2300" b="0" i="0" strike="noStrike" kern="1200" cap="none" spc="0" normalizeH="0" noProof="0" dirty="0" smtClean="0">
                <a:ln>
                  <a:noFill/>
                </a:ln>
                <a:solidFill>
                  <a:schemeClr val="tx2"/>
                </a:solidFill>
                <a:effectLst/>
                <a:uLnTx/>
                <a:uFillTx/>
                <a:latin typeface="+mj-lt"/>
                <a:ea typeface="+mn-ea"/>
                <a:cs typeface="+mn-cs"/>
              </a:rPr>
              <a:t> Typ und Eigenschaften</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de-DE" sz="2300" u="sng" noProof="0" dirty="0" smtClean="0">
                <a:solidFill>
                  <a:schemeClr val="tx2"/>
                </a:solidFill>
                <a:latin typeface="+mj-lt"/>
              </a:rPr>
              <a:t>Bereinigung von „Wildwüchsen“ aus der Vergangenheit!</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de-DE" sz="2300" b="0" i="0" u="sng" strike="noStrike" kern="1200" cap="none" spc="0" normalizeH="0" baseline="0" dirty="0" smtClean="0">
                <a:ln>
                  <a:noFill/>
                </a:ln>
                <a:solidFill>
                  <a:schemeClr val="tx2"/>
                </a:solidFill>
                <a:effectLst/>
                <a:uLnTx/>
                <a:uFillTx/>
                <a:latin typeface="+mj-lt"/>
                <a:ea typeface="+mn-ea"/>
                <a:cs typeface="+mn-cs"/>
              </a:rPr>
              <a:t>Beschluss des erweiterten ZDRK-</a:t>
            </a:r>
            <a:r>
              <a:rPr kumimoji="0" lang="de-DE" sz="2300" b="0" i="0" u="sng" strike="noStrike" kern="1200" cap="none" spc="0" normalizeH="0" baseline="0" dirty="0" err="1" smtClean="0">
                <a:ln>
                  <a:noFill/>
                </a:ln>
                <a:solidFill>
                  <a:schemeClr val="tx2"/>
                </a:solidFill>
                <a:effectLst/>
                <a:uLnTx/>
                <a:uFillTx/>
                <a:latin typeface="+mj-lt"/>
                <a:ea typeface="+mn-ea"/>
                <a:cs typeface="+mn-cs"/>
              </a:rPr>
              <a:t>Präsidums</a:t>
            </a:r>
            <a:r>
              <a:rPr kumimoji="0" lang="de-DE" sz="2300" b="0" i="0" u="sng" strike="noStrike" kern="1200" cap="none" spc="0" normalizeH="0" baseline="0" dirty="0" smtClean="0">
                <a:ln>
                  <a:noFill/>
                </a:ln>
                <a:solidFill>
                  <a:schemeClr val="tx2"/>
                </a:solidFill>
                <a:effectLst/>
                <a:uLnTx/>
                <a:uFillTx/>
                <a:latin typeface="+mj-lt"/>
                <a:ea typeface="+mn-ea"/>
                <a:cs typeface="+mn-cs"/>
              </a:rPr>
              <a:t> vom 20.03.2010:</a:t>
            </a:r>
            <a:br>
              <a:rPr kumimoji="0" lang="de-DE" sz="2300" b="0" i="0" u="sng" strike="noStrike" kern="1200" cap="none" spc="0" normalizeH="0" baseline="0" dirty="0" smtClean="0">
                <a:ln>
                  <a:noFill/>
                </a:ln>
                <a:solidFill>
                  <a:schemeClr val="tx2"/>
                </a:solidFill>
                <a:effectLst/>
                <a:uLnTx/>
                <a:uFillTx/>
                <a:latin typeface="+mj-lt"/>
                <a:ea typeface="+mn-ea"/>
                <a:cs typeface="+mn-cs"/>
              </a:rPr>
            </a:br>
            <a:r>
              <a:rPr kumimoji="0" lang="de-DE" sz="2300" b="0" i="0" u="none" strike="noStrike" kern="1200" cap="none" spc="0" normalizeH="0" baseline="0" dirty="0" smtClean="0">
                <a:ln>
                  <a:noFill/>
                </a:ln>
                <a:solidFill>
                  <a:schemeClr val="tx2"/>
                </a:solidFill>
                <a:effectLst/>
                <a:uLnTx/>
                <a:uFillTx/>
                <a:latin typeface="+mj-lt"/>
                <a:ea typeface="+mn-ea"/>
                <a:cs typeface="+mn-cs"/>
              </a:rPr>
              <a:t>Zusammenfassung der ehemals 99</a:t>
            </a:r>
            <a:r>
              <a:rPr kumimoji="0" lang="de-DE" sz="2300" b="0" i="0" u="none" strike="noStrike" kern="1200" cap="none" spc="0" normalizeH="0" dirty="0" smtClean="0">
                <a:ln>
                  <a:noFill/>
                </a:ln>
                <a:solidFill>
                  <a:schemeClr val="tx2"/>
                </a:solidFill>
                <a:effectLst/>
                <a:uLnTx/>
                <a:uFillTx/>
                <a:latin typeface="+mj-lt"/>
                <a:ea typeface="+mn-ea"/>
                <a:cs typeface="+mn-cs"/>
              </a:rPr>
              <a:t> Rassen auf </a:t>
            </a:r>
            <a:r>
              <a:rPr kumimoji="0" lang="de-DE" sz="2300" b="0" i="0" u="none" strike="noStrike" kern="1200" cap="none" spc="0" normalizeH="0" baseline="0" dirty="0" smtClean="0">
                <a:ln>
                  <a:noFill/>
                </a:ln>
                <a:solidFill>
                  <a:schemeClr val="tx2"/>
                </a:solidFill>
                <a:effectLst/>
                <a:uLnTx/>
                <a:uFillTx/>
                <a:latin typeface="+mj-lt"/>
                <a:ea typeface="+mn-ea"/>
                <a:cs typeface="+mn-cs"/>
              </a:rPr>
              <a:t>57</a:t>
            </a:r>
            <a:r>
              <a:rPr kumimoji="0" lang="de-DE" sz="2300" b="0" i="0" u="none" strike="noStrike" kern="1200" cap="none" spc="0" normalizeH="0" dirty="0" smtClean="0">
                <a:ln>
                  <a:noFill/>
                </a:ln>
                <a:solidFill>
                  <a:schemeClr val="tx2"/>
                </a:solidFill>
                <a:effectLst/>
                <a:uLnTx/>
                <a:uFillTx/>
                <a:latin typeface="+mj-lt"/>
                <a:ea typeface="+mn-ea"/>
                <a:cs typeface="+mn-cs"/>
              </a:rPr>
              <a:t> Rassen. </a:t>
            </a:r>
            <a:br>
              <a:rPr kumimoji="0" lang="de-DE" sz="2300" b="0" i="0" u="none" strike="noStrike" kern="1200" cap="none" spc="0" normalizeH="0" dirty="0" smtClean="0">
                <a:ln>
                  <a:noFill/>
                </a:ln>
                <a:solidFill>
                  <a:schemeClr val="tx2"/>
                </a:solidFill>
                <a:effectLst/>
                <a:uLnTx/>
                <a:uFillTx/>
                <a:latin typeface="+mj-lt"/>
                <a:ea typeface="+mn-ea"/>
                <a:cs typeface="+mn-cs"/>
              </a:rPr>
            </a:br>
            <a:r>
              <a:rPr kumimoji="0" lang="de-DE" sz="2300" b="0" i="0" u="none" strike="noStrike" kern="1200" cap="none" spc="0" normalizeH="0" dirty="0" smtClean="0">
                <a:ln>
                  <a:noFill/>
                </a:ln>
                <a:solidFill>
                  <a:schemeClr val="tx2"/>
                </a:solidFill>
                <a:effectLst/>
                <a:uLnTx/>
                <a:uFillTx/>
                <a:latin typeface="+mj-lt"/>
                <a:ea typeface="+mn-ea"/>
                <a:cs typeface="+mn-cs"/>
              </a:rPr>
              <a:t>Die zugelassenen Farbvarianten werden nicht geändert!</a:t>
            </a:r>
            <a:br>
              <a:rPr kumimoji="0" lang="de-DE" sz="2300" b="0" i="0" u="none" strike="noStrike" kern="1200" cap="none" spc="0" normalizeH="0" dirty="0" smtClean="0">
                <a:ln>
                  <a:noFill/>
                </a:ln>
                <a:solidFill>
                  <a:schemeClr val="tx2"/>
                </a:solidFill>
                <a:effectLst/>
                <a:uLnTx/>
                <a:uFillTx/>
                <a:latin typeface="+mj-lt"/>
                <a:ea typeface="+mn-ea"/>
                <a:cs typeface="+mn-cs"/>
              </a:rPr>
            </a:br>
            <a:r>
              <a:rPr kumimoji="0" lang="de-DE" sz="2300" b="0" i="0" u="none" strike="noStrike" kern="1200" cap="none" spc="0" normalizeH="0" dirty="0" smtClean="0">
                <a:ln>
                  <a:noFill/>
                </a:ln>
                <a:solidFill>
                  <a:schemeClr val="tx2"/>
                </a:solidFill>
                <a:effectLst/>
                <a:uLnTx/>
                <a:uFillTx/>
                <a:latin typeface="+mj-lt"/>
                <a:ea typeface="+mn-ea"/>
                <a:cs typeface="+mn-cs"/>
              </a:rPr>
              <a:t>Von den 57 Rassen sind 3 Rassen nach den TGRDEU-Kriterien stark gefährdet und 12 Rassen gefährdet. </a:t>
            </a:r>
            <a:br>
              <a:rPr kumimoji="0" lang="de-DE" sz="2300" b="0" i="0" u="none" strike="noStrike" kern="1200" cap="none" spc="0" normalizeH="0" dirty="0" smtClean="0">
                <a:ln>
                  <a:noFill/>
                </a:ln>
                <a:solidFill>
                  <a:schemeClr val="tx2"/>
                </a:solidFill>
                <a:effectLst/>
                <a:uLnTx/>
                <a:uFillTx/>
                <a:latin typeface="+mj-lt"/>
                <a:ea typeface="+mn-ea"/>
                <a:cs typeface="+mn-cs"/>
              </a:rPr>
            </a:br>
            <a:r>
              <a:rPr kumimoji="0" lang="de-DE" sz="2300" b="0" i="0" u="none" strike="noStrike" kern="1200" cap="none" spc="0" normalizeH="0" dirty="0" smtClean="0">
                <a:ln>
                  <a:noFill/>
                </a:ln>
                <a:solidFill>
                  <a:schemeClr val="tx2"/>
                </a:solidFill>
                <a:effectLst/>
                <a:uLnTx/>
                <a:uFillTx/>
                <a:latin typeface="+mj-lt"/>
                <a:ea typeface="+mn-ea"/>
                <a:cs typeface="+mn-cs"/>
              </a:rPr>
              <a:t>Eine Förderung der gefährdeten Rassen wird zukünftig angestrebt!</a:t>
            </a:r>
            <a:r>
              <a:rPr kumimoji="0" lang="de-DE" sz="2300" b="0" i="0" u="none" strike="noStrike" kern="1200" cap="none" spc="0" normalizeH="0" baseline="0" noProof="0" dirty="0" smtClean="0">
                <a:ln>
                  <a:noFill/>
                </a:ln>
                <a:solidFill>
                  <a:schemeClr val="tx2"/>
                </a:solidFill>
                <a:effectLst/>
                <a:uLnTx/>
                <a:uFillTx/>
                <a:latin typeface="+mj-lt"/>
                <a:ea typeface="+mn-ea"/>
                <a:cs typeface="+mn-cs"/>
              </a:rPr>
              <a:t/>
            </a:r>
            <a:br>
              <a:rPr kumimoji="0" lang="de-DE" sz="2300" b="0" i="0" u="none" strike="noStrike" kern="1200" cap="none" spc="0" normalizeH="0" baseline="0" noProof="0" dirty="0" smtClean="0">
                <a:ln>
                  <a:noFill/>
                </a:ln>
                <a:solidFill>
                  <a:schemeClr val="tx2"/>
                </a:solidFill>
                <a:effectLst/>
                <a:uLnTx/>
                <a:uFillTx/>
                <a:latin typeface="+mj-lt"/>
                <a:ea typeface="+mn-ea"/>
                <a:cs typeface="+mn-cs"/>
              </a:rPr>
            </a:br>
            <a:r>
              <a:rPr kumimoji="0" lang="de-DE" sz="2000" b="0" i="0" u="none" strike="noStrike" kern="1200" cap="none" spc="0" normalizeH="0" baseline="0" noProof="0" dirty="0" smtClean="0">
                <a:ln>
                  <a:noFill/>
                </a:ln>
                <a:solidFill>
                  <a:schemeClr val="tx2"/>
                </a:solidFill>
                <a:effectLst/>
                <a:uLnTx/>
                <a:uFillTx/>
                <a:latin typeface="+mj-lt"/>
                <a:ea typeface="+mn-ea"/>
                <a:cs typeface="+mn-cs"/>
              </a:rPr>
              <a:t/>
            </a:r>
            <a:br>
              <a:rPr kumimoji="0" lang="de-DE" sz="2000" b="0" i="0" u="none" strike="noStrike" kern="1200" cap="none" spc="0" normalizeH="0" baseline="0" noProof="0" dirty="0" smtClean="0">
                <a:ln>
                  <a:noFill/>
                </a:ln>
                <a:solidFill>
                  <a:schemeClr val="tx2"/>
                </a:solidFill>
                <a:effectLst/>
                <a:uLnTx/>
                <a:uFillTx/>
                <a:latin typeface="+mj-lt"/>
                <a:ea typeface="+mn-ea"/>
                <a:cs typeface="+mn-cs"/>
              </a:rPr>
            </a:br>
            <a:r>
              <a:rPr kumimoji="0" lang="de-DE" sz="2000" b="0" i="0" u="none" strike="noStrike" kern="1200" cap="none" spc="0" normalizeH="0" baseline="0" noProof="0" dirty="0" smtClean="0">
                <a:ln>
                  <a:noFill/>
                </a:ln>
                <a:solidFill>
                  <a:schemeClr val="tx2"/>
                </a:solidFill>
                <a:effectLst/>
                <a:uLnTx/>
                <a:uFillTx/>
                <a:latin typeface="+mj-lt"/>
                <a:ea typeface="+mn-ea"/>
                <a:cs typeface="+mn-cs"/>
              </a:rPr>
              <a:t/>
            </a:r>
            <a:br>
              <a:rPr kumimoji="0" lang="de-DE" sz="2000" b="0" i="0" u="none" strike="noStrike" kern="1200" cap="none" spc="0" normalizeH="0" baseline="0" noProof="0" dirty="0" smtClean="0">
                <a:ln>
                  <a:noFill/>
                </a:ln>
                <a:solidFill>
                  <a:schemeClr val="tx2"/>
                </a:solidFill>
                <a:effectLst/>
                <a:uLnTx/>
                <a:uFillTx/>
                <a:latin typeface="+mj-lt"/>
                <a:ea typeface="+mn-ea"/>
                <a:cs typeface="+mn-cs"/>
              </a:rPr>
            </a:br>
            <a:endParaRPr kumimoji="0" lang="de-DE" sz="2000" b="0" i="0" u="none" strike="noStrike" kern="1200" cap="none" spc="0" normalizeH="0" baseline="0" noProof="0" dirty="0">
              <a:ln>
                <a:noFill/>
              </a:ln>
              <a:solidFill>
                <a:schemeClr val="tx2"/>
              </a:solidFill>
              <a:effectLst/>
              <a:uLnTx/>
              <a:uFillTx/>
              <a:latin typeface="+mj-lt"/>
              <a:ea typeface="+mn-ea"/>
              <a:cs typeface="+mn-cs"/>
            </a:endParaRPr>
          </a:p>
        </p:txBody>
      </p:sp>
      <p:sp>
        <p:nvSpPr>
          <p:cNvPr id="15" name="Rechteck 14"/>
          <p:cNvSpPr/>
          <p:nvPr/>
        </p:nvSpPr>
        <p:spPr>
          <a:xfrm>
            <a:off x="1979712" y="1844824"/>
            <a:ext cx="6264696" cy="1323439"/>
          </a:xfrm>
          <a:prstGeom prst="rect">
            <a:avLst/>
          </a:prstGeom>
        </p:spPr>
        <p:txBody>
          <a:bodyPr wrap="square">
            <a:spAutoFit/>
          </a:bodyPr>
          <a:lstStyle/>
          <a:p>
            <a:r>
              <a:rPr lang="de-DE" sz="1600" dirty="0" smtClean="0">
                <a:solidFill>
                  <a:srgbClr val="FF0000"/>
                </a:solidFill>
                <a:latin typeface="+mj-lt"/>
              </a:rPr>
              <a:t>„Förderung von in ihrem Bestand gefährdeten Kaninchenrassen </a:t>
            </a:r>
          </a:p>
          <a:p>
            <a:r>
              <a:rPr lang="de-DE" sz="1600" dirty="0" smtClean="0">
                <a:solidFill>
                  <a:srgbClr val="FF0000"/>
                </a:solidFill>
                <a:latin typeface="+mj-lt"/>
              </a:rPr>
              <a:t>durch nachhaltige Schutz- und Sicherungsmaßnahmen auf dem</a:t>
            </a:r>
          </a:p>
          <a:p>
            <a:r>
              <a:rPr lang="de-DE" sz="1600" dirty="0" smtClean="0">
                <a:solidFill>
                  <a:srgbClr val="FF0000"/>
                </a:solidFill>
                <a:latin typeface="+mj-lt"/>
              </a:rPr>
              <a:t>Gebiet des Zuchtwesens, Erhalt und Entwicklung tiergenetischer </a:t>
            </a:r>
          </a:p>
          <a:p>
            <a:r>
              <a:rPr lang="de-DE" sz="1600" dirty="0" smtClean="0">
                <a:solidFill>
                  <a:srgbClr val="FF0000"/>
                </a:solidFill>
                <a:latin typeface="+mj-lt"/>
              </a:rPr>
              <a:t>Ressourcen im Hinblick auf die landwirtschaftliche Nutztierzucht</a:t>
            </a:r>
          </a:p>
          <a:p>
            <a:r>
              <a:rPr lang="de-DE" sz="1600" dirty="0" smtClean="0">
                <a:solidFill>
                  <a:srgbClr val="FF0000"/>
                </a:solidFill>
                <a:latin typeface="+mj-lt"/>
              </a:rPr>
              <a:t>und deren landwirtschaftlichen Aspekte.“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blinds(horizontal)">
                                      <p:cBhvr>
                                        <p:cTn id="17" dur="500"/>
                                        <p:tgtEl>
                                          <p:spTgt spid="1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7" end="7"/>
                                            </p:txEl>
                                          </p:spTgt>
                                        </p:tgtEl>
                                        <p:attrNameLst>
                                          <p:attrName>style.visibility</p:attrName>
                                        </p:attrNameLst>
                                      </p:cBhvr>
                                      <p:to>
                                        <p:strVal val="visible"/>
                                      </p:to>
                                    </p:set>
                                    <p:animEffect transition="in" filter="blinds(horizontal)">
                                      <p:cBhvr>
                                        <p:cTn id="22" dur="500"/>
                                        <p:tgtEl>
                                          <p:spTgt spid="1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linds(horizontal)">
                                      <p:cBhvr>
                                        <p:cTn id="2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ZDRK.jpg"/>
          <p:cNvPicPr>
            <a:picLocks noChangeAspect="1"/>
          </p:cNvPicPr>
          <p:nvPr/>
        </p:nvPicPr>
        <p:blipFill>
          <a:blip r:embed="rId2" cstate="print"/>
          <a:stretch>
            <a:fillRect/>
          </a:stretch>
        </p:blipFill>
        <p:spPr>
          <a:xfrm>
            <a:off x="467544" y="5229200"/>
            <a:ext cx="723598" cy="1061848"/>
          </a:xfrm>
          <a:prstGeom prst="rect">
            <a:avLst/>
          </a:prstGeom>
        </p:spPr>
      </p:pic>
      <p:sp>
        <p:nvSpPr>
          <p:cNvPr id="5" name="Titel 1"/>
          <p:cNvSpPr>
            <a:spLocks noGrp="1"/>
          </p:cNvSpPr>
          <p:nvPr>
            <p:ph type="title"/>
          </p:nvPr>
        </p:nvSpPr>
        <p:spPr>
          <a:xfrm>
            <a:off x="1403648" y="267494"/>
            <a:ext cx="7283152" cy="1104106"/>
          </a:xfrm>
        </p:spPr>
        <p:txBody>
          <a:bodyPr>
            <a:normAutofit/>
          </a:bodyPr>
          <a:lstStyle/>
          <a:p>
            <a:r>
              <a:rPr lang="de-DE" sz="2800" dirty="0" smtClean="0"/>
              <a:t>Neuordnung des Rassekanons</a:t>
            </a:r>
            <a:endParaRPr lang="de-DE" sz="2800" dirty="0"/>
          </a:p>
        </p:txBody>
      </p:sp>
      <p:graphicFrame>
        <p:nvGraphicFramePr>
          <p:cNvPr id="10" name="Tabelle 9"/>
          <p:cNvGraphicFramePr>
            <a:graphicFrameLocks noGrp="1"/>
          </p:cNvGraphicFramePr>
          <p:nvPr/>
        </p:nvGraphicFramePr>
        <p:xfrm>
          <a:off x="2051720" y="1340768"/>
          <a:ext cx="2736304" cy="4879627"/>
        </p:xfrm>
        <a:graphic>
          <a:graphicData uri="http://schemas.openxmlformats.org/drawingml/2006/table">
            <a:tbl>
              <a:tblPr/>
              <a:tblGrid>
                <a:gridCol w="195450"/>
                <a:gridCol w="1759053"/>
                <a:gridCol w="781801"/>
              </a:tblGrid>
              <a:tr h="140138">
                <a:tc>
                  <a:txBody>
                    <a:bodyPr/>
                    <a:lstStyle/>
                    <a:p>
                      <a:pPr algn="r" fontAlgn="b"/>
                      <a:r>
                        <a:rPr lang="de-DE" sz="1050" b="0" i="0" u="none" strike="noStrike" dirty="0">
                          <a:solidFill>
                            <a:srgbClr val="000000"/>
                          </a:solidFill>
                          <a:latin typeface="Arial"/>
                        </a:rPr>
                        <a:t>1</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Deutsche Riesen</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6903</a:t>
                      </a:r>
                    </a:p>
                  </a:txBody>
                  <a:tcPr marL="8243" marR="8243" marT="8243" marB="0" anchor="b">
                    <a:lnL>
                      <a:noFill/>
                    </a:lnL>
                    <a:lnR>
                      <a:noFill/>
                    </a:lnR>
                    <a:lnT>
                      <a:noFill/>
                    </a:lnT>
                    <a:lnB>
                      <a:noFill/>
                    </a:lnB>
                  </a:tcPr>
                </a:tc>
              </a:tr>
              <a:tr h="140138">
                <a:tc>
                  <a:txBody>
                    <a:bodyPr/>
                    <a:lstStyle/>
                    <a:p>
                      <a:pPr algn="r" fontAlgn="b"/>
                      <a:r>
                        <a:rPr lang="de-DE" sz="1050" b="0" i="0" u="none" strike="noStrike" dirty="0">
                          <a:solidFill>
                            <a:srgbClr val="000000"/>
                          </a:solidFill>
                          <a:latin typeface="Arial"/>
                        </a:rPr>
                        <a:t>2</a:t>
                      </a:r>
                    </a:p>
                  </a:txBody>
                  <a:tcPr marL="8243" marR="8243" marT="8243" marB="0" anchor="b">
                    <a:lnL>
                      <a:noFill/>
                    </a:lnL>
                    <a:lnR>
                      <a:noFill/>
                    </a:lnR>
                    <a:lnT>
                      <a:noFill/>
                    </a:lnT>
                    <a:lnB>
                      <a:noFill/>
                    </a:lnB>
                  </a:tcPr>
                </a:tc>
                <a:tc>
                  <a:txBody>
                    <a:bodyPr/>
                    <a:lstStyle/>
                    <a:p>
                      <a:pPr algn="l" fontAlgn="b"/>
                      <a:r>
                        <a:rPr lang="de-DE" sz="1050" b="0" i="0" u="none" strike="noStrike">
                          <a:solidFill>
                            <a:srgbClr val="000000"/>
                          </a:solidFill>
                          <a:latin typeface="Arial"/>
                        </a:rPr>
                        <a:t>Deutsche Riesenschecken</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4262</a:t>
                      </a:r>
                    </a:p>
                  </a:txBody>
                  <a:tcPr marL="8243" marR="8243" marT="8243" marB="0" anchor="b">
                    <a:lnL>
                      <a:noFill/>
                    </a:lnL>
                    <a:lnR>
                      <a:noFill/>
                    </a:lnR>
                    <a:lnT>
                      <a:noFill/>
                    </a:lnT>
                    <a:lnB>
                      <a:noFill/>
                    </a:lnB>
                  </a:tcPr>
                </a:tc>
              </a:tr>
              <a:tr h="140138">
                <a:tc>
                  <a:txBody>
                    <a:bodyPr/>
                    <a:lstStyle/>
                    <a:p>
                      <a:pPr algn="r" fontAlgn="b"/>
                      <a:r>
                        <a:rPr lang="de-DE" sz="1050" b="0" i="0" u="none" strike="noStrike" dirty="0">
                          <a:solidFill>
                            <a:srgbClr val="000000"/>
                          </a:solidFill>
                          <a:latin typeface="Arial"/>
                        </a:rPr>
                        <a:t>3</a:t>
                      </a:r>
                    </a:p>
                  </a:txBody>
                  <a:tcPr marL="8243" marR="8243" marT="8243" marB="0" anchor="b">
                    <a:lnL>
                      <a:noFill/>
                    </a:lnL>
                    <a:lnR>
                      <a:noFill/>
                    </a:lnR>
                    <a:lnT>
                      <a:noFill/>
                    </a:lnT>
                    <a:lnB>
                      <a:noFill/>
                    </a:lnB>
                  </a:tcPr>
                </a:tc>
                <a:tc>
                  <a:txBody>
                    <a:bodyPr/>
                    <a:lstStyle/>
                    <a:p>
                      <a:pPr algn="l" fontAlgn="b"/>
                      <a:r>
                        <a:rPr lang="de-DE" sz="1050" b="0" i="0" u="none" strike="noStrike">
                          <a:solidFill>
                            <a:srgbClr val="000000"/>
                          </a:solidFill>
                          <a:latin typeface="Arial"/>
                        </a:rPr>
                        <a:t>Deutsche Widder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6042</a:t>
                      </a:r>
                    </a:p>
                  </a:txBody>
                  <a:tcPr marL="8243" marR="8243" marT="8243" marB="0" anchor="b">
                    <a:lnL>
                      <a:noFill/>
                    </a:lnL>
                    <a:lnR>
                      <a:noFill/>
                    </a:lnR>
                    <a:lnT>
                      <a:noFill/>
                    </a:lnT>
                    <a:lnB>
                      <a:noFill/>
                    </a:lnB>
                  </a:tcPr>
                </a:tc>
              </a:tr>
              <a:tr h="140138">
                <a:tc>
                  <a:txBody>
                    <a:bodyPr/>
                    <a:lstStyle/>
                    <a:p>
                      <a:pPr algn="r" fontAlgn="b"/>
                      <a:r>
                        <a:rPr lang="de-DE" sz="1050" b="0" i="0" u="none" strike="noStrike" dirty="0">
                          <a:solidFill>
                            <a:srgbClr val="000000"/>
                          </a:solidFill>
                          <a:latin typeface="Arial"/>
                        </a:rPr>
                        <a:t>4</a:t>
                      </a:r>
                    </a:p>
                  </a:txBody>
                  <a:tcPr marL="8243" marR="8243" marT="8243" marB="0" anchor="b">
                    <a:lnL>
                      <a:noFill/>
                    </a:lnL>
                    <a:lnR>
                      <a:noFill/>
                    </a:lnR>
                    <a:lnT>
                      <a:noFill/>
                    </a:lnT>
                    <a:lnB>
                      <a:noFill/>
                    </a:lnB>
                  </a:tcPr>
                </a:tc>
                <a:tc>
                  <a:txBody>
                    <a:bodyPr/>
                    <a:lstStyle/>
                    <a:p>
                      <a:pPr algn="l" fontAlgn="b"/>
                      <a:r>
                        <a:rPr lang="de-DE" sz="1050" b="0" i="0" u="none" strike="noStrike">
                          <a:solidFill>
                            <a:srgbClr val="000000"/>
                          </a:solidFill>
                          <a:latin typeface="Arial"/>
                        </a:rPr>
                        <a:t>Meißner Widder</a:t>
                      </a:r>
                    </a:p>
                  </a:txBody>
                  <a:tcPr marL="8243" marR="8243" marT="8243" marB="0" anchor="b">
                    <a:lnL>
                      <a:noFill/>
                    </a:lnL>
                    <a:lnR>
                      <a:noFill/>
                    </a:lnR>
                    <a:lnT>
                      <a:noFill/>
                    </a:lnT>
                    <a:lnB>
                      <a:noFill/>
                    </a:lnB>
                    <a:solidFill>
                      <a:srgbClr val="FFCCFF"/>
                    </a:solidFill>
                  </a:tcPr>
                </a:tc>
                <a:tc>
                  <a:txBody>
                    <a:bodyPr/>
                    <a:lstStyle/>
                    <a:p>
                      <a:pPr algn="r" fontAlgn="b"/>
                      <a:r>
                        <a:rPr lang="de-DE" sz="1050" b="0" i="0" u="none" strike="noStrike">
                          <a:solidFill>
                            <a:srgbClr val="000000"/>
                          </a:solidFill>
                          <a:latin typeface="Arial"/>
                        </a:rPr>
                        <a:t>502</a:t>
                      </a:r>
                    </a:p>
                  </a:txBody>
                  <a:tcPr marL="8243" marR="8243" marT="8243" marB="0" anchor="b">
                    <a:lnL>
                      <a:noFill/>
                    </a:lnL>
                    <a:lnR>
                      <a:noFill/>
                    </a:lnR>
                    <a:lnT>
                      <a:noFill/>
                    </a:lnT>
                    <a:lnB>
                      <a:noFill/>
                    </a:lnB>
                    <a:solidFill>
                      <a:srgbClr val="FFCCFF"/>
                    </a:solidFill>
                  </a:tcPr>
                </a:tc>
              </a:tr>
              <a:tr h="140138">
                <a:tc>
                  <a:txBody>
                    <a:bodyPr/>
                    <a:lstStyle/>
                    <a:p>
                      <a:pPr algn="r" fontAlgn="b"/>
                      <a:r>
                        <a:rPr lang="de-DE" sz="1050" b="0" i="0" u="none" strike="noStrike" dirty="0">
                          <a:solidFill>
                            <a:srgbClr val="000000"/>
                          </a:solidFill>
                          <a:latin typeface="Arial"/>
                        </a:rPr>
                        <a:t>5</a:t>
                      </a:r>
                    </a:p>
                  </a:txBody>
                  <a:tcPr marL="8243" marR="8243" marT="8243" marB="0" anchor="b">
                    <a:lnL>
                      <a:noFill/>
                    </a:lnL>
                    <a:lnR>
                      <a:noFill/>
                    </a:lnR>
                    <a:lnT>
                      <a:noFill/>
                    </a:lnT>
                    <a:lnB>
                      <a:noFill/>
                    </a:lnB>
                  </a:tcPr>
                </a:tc>
                <a:tc>
                  <a:txBody>
                    <a:bodyPr/>
                    <a:lstStyle/>
                    <a:p>
                      <a:pPr algn="l" fontAlgn="b"/>
                      <a:r>
                        <a:rPr lang="de-DE" sz="1050" b="0" i="0" u="none" strike="noStrike">
                          <a:solidFill>
                            <a:srgbClr val="000000"/>
                          </a:solidFill>
                          <a:latin typeface="Arial"/>
                        </a:rPr>
                        <a:t>Helle Großsilber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9879</a:t>
                      </a:r>
                    </a:p>
                  </a:txBody>
                  <a:tcPr marL="8243" marR="8243" marT="8243" marB="0" anchor="b">
                    <a:lnL>
                      <a:noFill/>
                    </a:lnL>
                    <a:lnR>
                      <a:noFill/>
                    </a:lnR>
                    <a:lnT>
                      <a:noFill/>
                    </a:lnT>
                    <a:lnB>
                      <a:noFill/>
                    </a:lnB>
                  </a:tcPr>
                </a:tc>
              </a:tr>
              <a:tr h="140138">
                <a:tc>
                  <a:txBody>
                    <a:bodyPr/>
                    <a:lstStyle/>
                    <a:p>
                      <a:pPr algn="r" fontAlgn="b"/>
                      <a:r>
                        <a:rPr lang="de-DE" sz="1050" b="0" i="0" u="none" strike="noStrike" dirty="0">
                          <a:solidFill>
                            <a:srgbClr val="000000"/>
                          </a:solidFill>
                          <a:latin typeface="Arial"/>
                        </a:rPr>
                        <a:t>6</a:t>
                      </a:r>
                    </a:p>
                  </a:txBody>
                  <a:tcPr marL="8243" marR="8243" marT="8243" marB="0" anchor="b">
                    <a:lnL>
                      <a:noFill/>
                    </a:lnL>
                    <a:lnR>
                      <a:noFill/>
                    </a:lnR>
                    <a:lnT>
                      <a:noFill/>
                    </a:lnT>
                    <a:lnB>
                      <a:noFill/>
                    </a:lnB>
                  </a:tcPr>
                </a:tc>
                <a:tc>
                  <a:txBody>
                    <a:bodyPr/>
                    <a:lstStyle/>
                    <a:p>
                      <a:pPr algn="l" fontAlgn="b"/>
                      <a:r>
                        <a:rPr lang="de-DE" sz="1050" b="0" i="0" u="none" strike="noStrike">
                          <a:solidFill>
                            <a:srgbClr val="000000"/>
                          </a:solidFill>
                          <a:latin typeface="Arial"/>
                        </a:rPr>
                        <a:t>Großchinchilla</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3707</a:t>
                      </a:r>
                    </a:p>
                  </a:txBody>
                  <a:tcPr marL="8243" marR="8243" marT="8243" marB="0" anchor="b">
                    <a:lnL>
                      <a:noFill/>
                    </a:lnL>
                    <a:lnR>
                      <a:noFill/>
                    </a:lnR>
                    <a:lnT>
                      <a:noFill/>
                    </a:lnT>
                    <a:lnB>
                      <a:noFill/>
                    </a:lnB>
                  </a:tcPr>
                </a:tc>
              </a:tr>
              <a:tr h="140138">
                <a:tc>
                  <a:txBody>
                    <a:bodyPr/>
                    <a:lstStyle/>
                    <a:p>
                      <a:pPr algn="r" fontAlgn="b"/>
                      <a:r>
                        <a:rPr lang="de-DE" sz="1050" b="0" i="0" u="none" strike="noStrike" dirty="0">
                          <a:solidFill>
                            <a:srgbClr val="000000"/>
                          </a:solidFill>
                          <a:latin typeface="Arial"/>
                        </a:rPr>
                        <a:t>7</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Mecklenburger Schecken</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1829</a:t>
                      </a:r>
                    </a:p>
                  </a:txBody>
                  <a:tcPr marL="8243" marR="8243" marT="8243" marB="0" anchor="b">
                    <a:lnL>
                      <a:noFill/>
                    </a:lnL>
                    <a:lnR>
                      <a:noFill/>
                    </a:lnR>
                    <a:lnT>
                      <a:noFill/>
                    </a:lnT>
                    <a:lnB>
                      <a:noFill/>
                    </a:lnB>
                  </a:tcPr>
                </a:tc>
              </a:tr>
              <a:tr h="140138">
                <a:tc>
                  <a:txBody>
                    <a:bodyPr/>
                    <a:lstStyle/>
                    <a:p>
                      <a:pPr algn="r" fontAlgn="b"/>
                      <a:r>
                        <a:rPr lang="de-DE" sz="1050" b="0" i="0" u="none" strike="noStrike" dirty="0">
                          <a:solidFill>
                            <a:srgbClr val="000000"/>
                          </a:solidFill>
                          <a:latin typeface="Arial"/>
                        </a:rPr>
                        <a:t>8</a:t>
                      </a:r>
                    </a:p>
                  </a:txBody>
                  <a:tcPr marL="8243" marR="8243" marT="8243" marB="0" anchor="b">
                    <a:lnL>
                      <a:noFill/>
                    </a:lnL>
                    <a:lnR>
                      <a:noFill/>
                    </a:lnR>
                    <a:lnT>
                      <a:noFill/>
                    </a:lnT>
                    <a:lnB>
                      <a:noFill/>
                    </a:lnB>
                  </a:tcPr>
                </a:tc>
                <a:tc>
                  <a:txBody>
                    <a:bodyPr/>
                    <a:lstStyle/>
                    <a:p>
                      <a:pPr algn="l" fontAlgn="b"/>
                      <a:r>
                        <a:rPr lang="de-DE" sz="1050" b="0" i="0" u="none" strike="noStrike">
                          <a:solidFill>
                            <a:srgbClr val="000000"/>
                          </a:solidFill>
                          <a:latin typeface="Arial"/>
                        </a:rPr>
                        <a:t>Englische Widder</a:t>
                      </a:r>
                    </a:p>
                  </a:txBody>
                  <a:tcPr marL="8243" marR="8243" marT="8243" marB="0" anchor="b">
                    <a:lnL>
                      <a:noFill/>
                    </a:lnL>
                    <a:lnR>
                      <a:noFill/>
                    </a:lnR>
                    <a:lnT>
                      <a:noFill/>
                    </a:lnT>
                    <a:lnB>
                      <a:noFill/>
                    </a:lnB>
                    <a:solidFill>
                      <a:srgbClr val="FFCCFF"/>
                    </a:solidFill>
                  </a:tcPr>
                </a:tc>
                <a:tc>
                  <a:txBody>
                    <a:bodyPr/>
                    <a:lstStyle/>
                    <a:p>
                      <a:pPr algn="r" fontAlgn="b"/>
                      <a:r>
                        <a:rPr lang="de-DE" sz="1050" b="0" i="0" u="none" strike="noStrike">
                          <a:solidFill>
                            <a:srgbClr val="000000"/>
                          </a:solidFill>
                          <a:latin typeface="Arial"/>
                        </a:rPr>
                        <a:t>239</a:t>
                      </a:r>
                    </a:p>
                  </a:txBody>
                  <a:tcPr marL="8243" marR="8243" marT="8243" marB="0" anchor="b">
                    <a:lnL>
                      <a:noFill/>
                    </a:lnL>
                    <a:lnR>
                      <a:noFill/>
                    </a:lnR>
                    <a:lnT>
                      <a:noFill/>
                    </a:lnT>
                    <a:lnB>
                      <a:noFill/>
                    </a:lnB>
                    <a:solidFill>
                      <a:srgbClr val="FFCCFF"/>
                    </a:solidFill>
                  </a:tcPr>
                </a:tc>
              </a:tr>
              <a:tr h="140138">
                <a:tc>
                  <a:txBody>
                    <a:bodyPr/>
                    <a:lstStyle/>
                    <a:p>
                      <a:pPr algn="r" fontAlgn="b"/>
                      <a:r>
                        <a:rPr lang="de-DE" sz="1050" b="0" i="0" u="none" strike="noStrike" dirty="0">
                          <a:solidFill>
                            <a:srgbClr val="000000"/>
                          </a:solidFill>
                          <a:latin typeface="Arial"/>
                        </a:rPr>
                        <a:t>9</a:t>
                      </a:r>
                    </a:p>
                  </a:txBody>
                  <a:tcPr marL="8243" marR="8243" marT="8243" marB="0" anchor="b">
                    <a:lnL>
                      <a:noFill/>
                    </a:lnL>
                    <a:lnR>
                      <a:noFill/>
                    </a:lnR>
                    <a:lnT>
                      <a:noFill/>
                    </a:lnT>
                    <a:lnB>
                      <a:noFill/>
                    </a:lnB>
                  </a:tcPr>
                </a:tc>
                <a:tc>
                  <a:txBody>
                    <a:bodyPr/>
                    <a:lstStyle/>
                    <a:p>
                      <a:pPr algn="l" fontAlgn="b"/>
                      <a:r>
                        <a:rPr lang="de-DE" sz="1050" b="0" i="0" u="none" strike="noStrike">
                          <a:solidFill>
                            <a:srgbClr val="000000"/>
                          </a:solidFill>
                          <a:latin typeface="Arial"/>
                        </a:rPr>
                        <a:t>Deutsche Großsilber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1265</a:t>
                      </a:r>
                    </a:p>
                  </a:txBody>
                  <a:tcPr marL="8243" marR="8243" marT="8243" marB="0" anchor="b">
                    <a:lnL>
                      <a:noFill/>
                    </a:lnL>
                    <a:lnR>
                      <a:noFill/>
                    </a:lnR>
                    <a:lnT>
                      <a:noFill/>
                    </a:lnT>
                    <a:lnB>
                      <a:noFill/>
                    </a:lnB>
                  </a:tcPr>
                </a:tc>
              </a:tr>
              <a:tr h="140138">
                <a:tc>
                  <a:txBody>
                    <a:bodyPr/>
                    <a:lstStyle/>
                    <a:p>
                      <a:pPr algn="r" fontAlgn="b"/>
                      <a:r>
                        <a:rPr lang="de-DE" sz="1050" b="0" i="0" u="none" strike="noStrike" dirty="0">
                          <a:solidFill>
                            <a:srgbClr val="000000"/>
                          </a:solidFill>
                          <a:latin typeface="Arial"/>
                        </a:rPr>
                        <a:t>10</a:t>
                      </a:r>
                    </a:p>
                  </a:txBody>
                  <a:tcPr marL="8243" marR="8243" marT="8243" marB="0" anchor="b">
                    <a:lnL>
                      <a:noFill/>
                    </a:lnL>
                    <a:lnR>
                      <a:noFill/>
                    </a:lnR>
                    <a:lnT>
                      <a:noFill/>
                    </a:lnT>
                    <a:lnB>
                      <a:noFill/>
                    </a:lnB>
                  </a:tcPr>
                </a:tc>
                <a:tc>
                  <a:txBody>
                    <a:bodyPr/>
                    <a:lstStyle/>
                    <a:p>
                      <a:pPr algn="l" fontAlgn="b"/>
                      <a:r>
                        <a:rPr lang="de-DE" sz="1050" b="0" i="0" u="none" strike="noStrike">
                          <a:solidFill>
                            <a:srgbClr val="000000"/>
                          </a:solidFill>
                          <a:latin typeface="Arial"/>
                        </a:rPr>
                        <a:t>Burgunder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1158</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11</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Blaue Wiener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11852</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12</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Blaugraue Wiener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1453</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13</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Schwarze Wiener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1739</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14</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Weiße Wiener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3370</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15</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Graue Wiener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5468</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16</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Weiße </a:t>
                      </a:r>
                      <a:r>
                        <a:rPr lang="de-DE" sz="1050" b="0" i="0" u="none" strike="noStrike" dirty="0" err="1">
                          <a:solidFill>
                            <a:srgbClr val="000000"/>
                          </a:solidFill>
                          <a:latin typeface="Arial"/>
                        </a:rPr>
                        <a:t>Hotot</a:t>
                      </a:r>
                      <a:endParaRPr lang="de-DE" sz="1050" b="0" i="0" u="none" strike="noStrike" dirty="0">
                        <a:solidFill>
                          <a:srgbClr val="000000"/>
                        </a:solidFill>
                        <a:latin typeface="Arial"/>
                      </a:endParaRPr>
                    </a:p>
                  </a:txBody>
                  <a:tcPr marL="8243" marR="8243" marT="8243" marB="0" anchor="b">
                    <a:lnL>
                      <a:noFill/>
                    </a:lnL>
                    <a:lnR>
                      <a:noFill/>
                    </a:lnR>
                    <a:lnT>
                      <a:noFill/>
                    </a:lnT>
                    <a:lnB>
                      <a:noFill/>
                    </a:lnB>
                    <a:solidFill>
                      <a:srgbClr val="FFCCFF"/>
                    </a:solidFill>
                  </a:tcPr>
                </a:tc>
                <a:tc>
                  <a:txBody>
                    <a:bodyPr/>
                    <a:lstStyle/>
                    <a:p>
                      <a:pPr algn="r" fontAlgn="b"/>
                      <a:r>
                        <a:rPr lang="de-DE" sz="1050" b="0" i="0" u="none" strike="noStrike">
                          <a:solidFill>
                            <a:srgbClr val="000000"/>
                          </a:solidFill>
                          <a:latin typeface="Arial"/>
                        </a:rPr>
                        <a:t>415</a:t>
                      </a:r>
                    </a:p>
                  </a:txBody>
                  <a:tcPr marL="8243" marR="8243" marT="8243" marB="0" anchor="b">
                    <a:lnL>
                      <a:noFill/>
                    </a:lnL>
                    <a:lnR>
                      <a:noFill/>
                    </a:lnR>
                    <a:lnT>
                      <a:noFill/>
                    </a:lnT>
                    <a:lnB>
                      <a:noFill/>
                    </a:lnB>
                    <a:solidFill>
                      <a:srgbClr val="FFCCFF"/>
                    </a:solidFill>
                  </a:tcPr>
                </a:tc>
              </a:tr>
              <a:tr h="140138">
                <a:tc>
                  <a:txBody>
                    <a:bodyPr/>
                    <a:lstStyle/>
                    <a:p>
                      <a:pPr algn="r" fontAlgn="b"/>
                      <a:r>
                        <a:rPr lang="de-DE" sz="1050" b="0" i="0" u="none" strike="noStrike">
                          <a:solidFill>
                            <a:srgbClr val="000000"/>
                          </a:solidFill>
                          <a:latin typeface="Arial"/>
                        </a:rPr>
                        <a:t>17</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Rote Neuseeländer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7907</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18</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Weiße Neuseeländer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4580</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19</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Große Marderkaninchen</a:t>
                      </a:r>
                    </a:p>
                  </a:txBody>
                  <a:tcPr marL="8243" marR="8243" marT="8243" marB="0" anchor="b">
                    <a:lnL>
                      <a:noFill/>
                    </a:lnL>
                    <a:lnR>
                      <a:noFill/>
                    </a:lnR>
                    <a:lnT>
                      <a:noFill/>
                    </a:lnT>
                    <a:lnB>
                      <a:noFill/>
                    </a:lnB>
                    <a:solidFill>
                      <a:srgbClr val="FF0000"/>
                    </a:solidFill>
                  </a:tcPr>
                </a:tc>
                <a:tc>
                  <a:txBody>
                    <a:bodyPr/>
                    <a:lstStyle/>
                    <a:p>
                      <a:pPr algn="r" fontAlgn="b"/>
                      <a:r>
                        <a:rPr lang="de-DE" sz="1050" b="0" i="0" u="none" strike="noStrike">
                          <a:solidFill>
                            <a:srgbClr val="000000"/>
                          </a:solidFill>
                          <a:latin typeface="Arial"/>
                        </a:rPr>
                        <a:t>74</a:t>
                      </a:r>
                    </a:p>
                  </a:txBody>
                  <a:tcPr marL="8243" marR="8243" marT="8243" marB="0" anchor="b">
                    <a:lnL>
                      <a:noFill/>
                    </a:lnL>
                    <a:lnR>
                      <a:noFill/>
                    </a:lnR>
                    <a:lnT>
                      <a:noFill/>
                    </a:lnT>
                    <a:lnB>
                      <a:noFill/>
                    </a:lnB>
                    <a:solidFill>
                      <a:srgbClr val="FF0000"/>
                    </a:solidFill>
                  </a:tcPr>
                </a:tc>
              </a:tr>
              <a:tr h="140138">
                <a:tc>
                  <a:txBody>
                    <a:bodyPr/>
                    <a:lstStyle/>
                    <a:p>
                      <a:pPr algn="r" fontAlgn="b"/>
                      <a:r>
                        <a:rPr lang="de-DE" sz="1050" b="0" i="0" u="none" strike="noStrike">
                          <a:solidFill>
                            <a:srgbClr val="000000"/>
                          </a:solidFill>
                          <a:latin typeface="Arial"/>
                        </a:rPr>
                        <a:t>20</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Kalifornier</a:t>
                      </a:r>
                    </a:p>
                  </a:txBody>
                  <a:tcPr marL="8243" marR="8243" marT="8243" marB="0" anchor="b">
                    <a:lnL>
                      <a:noFill/>
                    </a:lnL>
                    <a:lnR>
                      <a:noFill/>
                    </a:lnR>
                    <a:lnT>
                      <a:noFill/>
                    </a:lnT>
                    <a:lnB>
                      <a:noFill/>
                    </a:lnB>
                    <a:solidFill>
                      <a:srgbClr val="FFCCFF"/>
                    </a:solidFill>
                  </a:tcPr>
                </a:tc>
                <a:tc>
                  <a:txBody>
                    <a:bodyPr/>
                    <a:lstStyle/>
                    <a:p>
                      <a:pPr algn="r" fontAlgn="b"/>
                      <a:r>
                        <a:rPr lang="de-DE" sz="1050" b="0" i="0" u="none" strike="noStrike">
                          <a:solidFill>
                            <a:srgbClr val="000000"/>
                          </a:solidFill>
                          <a:latin typeface="Arial"/>
                        </a:rPr>
                        <a:t>574</a:t>
                      </a:r>
                    </a:p>
                  </a:txBody>
                  <a:tcPr marL="8243" marR="8243" marT="8243" marB="0" anchor="b">
                    <a:lnL>
                      <a:noFill/>
                    </a:lnL>
                    <a:lnR>
                      <a:noFill/>
                    </a:lnR>
                    <a:lnT>
                      <a:noFill/>
                    </a:lnT>
                    <a:lnB>
                      <a:noFill/>
                    </a:lnB>
                    <a:solidFill>
                      <a:srgbClr val="FFCCFF"/>
                    </a:solidFill>
                  </a:tcPr>
                </a:tc>
              </a:tr>
              <a:tr h="140138">
                <a:tc>
                  <a:txBody>
                    <a:bodyPr/>
                    <a:lstStyle/>
                    <a:p>
                      <a:pPr algn="r" fontAlgn="b"/>
                      <a:r>
                        <a:rPr lang="de-DE" sz="1050" b="0" i="0" u="none" strike="noStrike">
                          <a:solidFill>
                            <a:srgbClr val="000000"/>
                          </a:solidFill>
                          <a:latin typeface="Arial"/>
                        </a:rPr>
                        <a:t>21</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Japaner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1192</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22</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Rheinische Schecken</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1766</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23</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Thüringer</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6969</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24</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Weißgrannen</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3003</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25</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Hasenkaninchen</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4335</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26</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Alaska</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7823</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27</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Havanna</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3913</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28</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Kleinschecken</a:t>
                      </a:r>
                    </a:p>
                  </a:txBody>
                  <a:tcPr marL="8243" marR="8243" marT="8243" marB="0" anchor="b">
                    <a:lnL>
                      <a:noFill/>
                    </a:lnL>
                    <a:lnR>
                      <a:noFill/>
                    </a:lnR>
                    <a:lnT>
                      <a:noFill/>
                    </a:lnT>
                    <a:lnB>
                      <a:noFill/>
                    </a:lnB>
                  </a:tcPr>
                </a:tc>
                <a:tc>
                  <a:txBody>
                    <a:bodyPr/>
                    <a:lstStyle/>
                    <a:p>
                      <a:pPr algn="r" fontAlgn="b"/>
                      <a:r>
                        <a:rPr lang="de-DE" sz="1050" b="0" i="0" u="none" strike="noStrike">
                          <a:solidFill>
                            <a:srgbClr val="000000"/>
                          </a:solidFill>
                          <a:latin typeface="Arial"/>
                        </a:rPr>
                        <a:t>2011</a:t>
                      </a:r>
                    </a:p>
                  </a:txBody>
                  <a:tcPr marL="8243" marR="8243" marT="8243" marB="0" anchor="b">
                    <a:lnL>
                      <a:noFill/>
                    </a:lnL>
                    <a:lnR>
                      <a:noFill/>
                    </a:lnR>
                    <a:lnT>
                      <a:noFill/>
                    </a:lnT>
                    <a:lnB>
                      <a:noFill/>
                    </a:lnB>
                  </a:tcPr>
                </a:tc>
              </a:tr>
              <a:tr h="140138">
                <a:tc>
                  <a:txBody>
                    <a:bodyPr/>
                    <a:lstStyle/>
                    <a:p>
                      <a:pPr algn="r" fontAlgn="b"/>
                      <a:r>
                        <a:rPr lang="de-DE" sz="1050" b="0" i="0" u="none" strike="noStrike">
                          <a:solidFill>
                            <a:srgbClr val="000000"/>
                          </a:solidFill>
                          <a:latin typeface="Arial"/>
                        </a:rPr>
                        <a:t>29</a:t>
                      </a:r>
                    </a:p>
                  </a:txBody>
                  <a:tcPr marL="8243" marR="8243" marT="8243" marB="0" anchor="b">
                    <a:lnL>
                      <a:noFill/>
                    </a:lnL>
                    <a:lnR>
                      <a:noFill/>
                    </a:lnR>
                    <a:lnT>
                      <a:noFill/>
                    </a:lnT>
                    <a:lnB>
                      <a:noFill/>
                    </a:lnB>
                  </a:tcPr>
                </a:tc>
                <a:tc>
                  <a:txBody>
                    <a:bodyPr/>
                    <a:lstStyle/>
                    <a:p>
                      <a:pPr algn="l" fontAlgn="b"/>
                      <a:r>
                        <a:rPr lang="de-DE" sz="1050" b="0" i="0" u="none" strike="noStrike" dirty="0">
                          <a:solidFill>
                            <a:srgbClr val="000000"/>
                          </a:solidFill>
                          <a:latin typeface="Arial"/>
                        </a:rPr>
                        <a:t>Separator</a:t>
                      </a:r>
                    </a:p>
                  </a:txBody>
                  <a:tcPr marL="8243" marR="8243" marT="8243" marB="0" anchor="b">
                    <a:lnL>
                      <a:noFill/>
                    </a:lnL>
                    <a:lnR>
                      <a:noFill/>
                    </a:lnR>
                    <a:lnT>
                      <a:noFill/>
                    </a:lnT>
                    <a:lnB>
                      <a:noFill/>
                    </a:lnB>
                    <a:solidFill>
                      <a:srgbClr val="FFCCFF"/>
                    </a:solidFill>
                  </a:tcPr>
                </a:tc>
                <a:tc>
                  <a:txBody>
                    <a:bodyPr/>
                    <a:lstStyle/>
                    <a:p>
                      <a:pPr algn="r" fontAlgn="b"/>
                      <a:r>
                        <a:rPr lang="de-DE" sz="1050" b="0" i="0" u="none" strike="noStrike" dirty="0">
                          <a:solidFill>
                            <a:srgbClr val="000000"/>
                          </a:solidFill>
                          <a:latin typeface="Arial"/>
                        </a:rPr>
                        <a:t>878</a:t>
                      </a:r>
                    </a:p>
                  </a:txBody>
                  <a:tcPr marL="8243" marR="8243" marT="8243" marB="0" anchor="b">
                    <a:lnL>
                      <a:noFill/>
                    </a:lnL>
                    <a:lnR>
                      <a:noFill/>
                    </a:lnR>
                    <a:lnT>
                      <a:noFill/>
                    </a:lnT>
                    <a:lnB>
                      <a:noFill/>
                    </a:lnB>
                    <a:solidFill>
                      <a:srgbClr val="FFCCFF"/>
                    </a:solidFill>
                  </a:tcPr>
                </a:tc>
              </a:tr>
            </a:tbl>
          </a:graphicData>
        </a:graphic>
      </p:graphicFrame>
      <p:graphicFrame>
        <p:nvGraphicFramePr>
          <p:cNvPr id="11" name="Tabelle 10"/>
          <p:cNvGraphicFramePr>
            <a:graphicFrameLocks noGrp="1"/>
          </p:cNvGraphicFramePr>
          <p:nvPr/>
        </p:nvGraphicFramePr>
        <p:xfrm>
          <a:off x="4932040" y="1340768"/>
          <a:ext cx="2736304" cy="4719624"/>
        </p:xfrm>
        <a:graphic>
          <a:graphicData uri="http://schemas.openxmlformats.org/drawingml/2006/table">
            <a:tbl>
              <a:tblPr/>
              <a:tblGrid>
                <a:gridCol w="195450"/>
                <a:gridCol w="1759053"/>
                <a:gridCol w="781801"/>
              </a:tblGrid>
              <a:tr h="145143">
                <a:tc>
                  <a:txBody>
                    <a:bodyPr/>
                    <a:lstStyle/>
                    <a:p>
                      <a:pPr algn="r" fontAlgn="b"/>
                      <a:r>
                        <a:rPr lang="de-DE" sz="1050" b="0" i="0" u="none" strike="noStrike" dirty="0">
                          <a:solidFill>
                            <a:srgbClr val="000000"/>
                          </a:solidFill>
                          <a:latin typeface="Arial"/>
                        </a:rPr>
                        <a:t>30</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Deutsche Kleinwidder</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10857</a:t>
                      </a:r>
                    </a:p>
                  </a:txBody>
                  <a:tcPr marL="8538" marR="8538" marT="8538" marB="0" anchor="b">
                    <a:lnL>
                      <a:noFill/>
                    </a:lnL>
                    <a:lnR>
                      <a:noFill/>
                    </a:lnR>
                    <a:lnT>
                      <a:noFill/>
                    </a:lnT>
                    <a:lnB>
                      <a:noFill/>
                    </a:lnB>
                  </a:tcPr>
                </a:tc>
              </a:tr>
              <a:tr h="145143">
                <a:tc>
                  <a:txBody>
                    <a:bodyPr/>
                    <a:lstStyle/>
                    <a:p>
                      <a:pPr algn="r" fontAlgn="b"/>
                      <a:r>
                        <a:rPr lang="de-DE" sz="1050" b="0" i="0" u="none" strike="noStrike" dirty="0">
                          <a:solidFill>
                            <a:srgbClr val="000000"/>
                          </a:solidFill>
                          <a:latin typeface="Arial"/>
                        </a:rPr>
                        <a:t>31</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Kleinchinchilla</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5206</a:t>
                      </a:r>
                    </a:p>
                  </a:txBody>
                  <a:tcPr marL="8538" marR="8538" marT="8538" marB="0" anchor="b">
                    <a:lnL>
                      <a:noFill/>
                    </a:lnL>
                    <a:lnR>
                      <a:noFill/>
                    </a:lnR>
                    <a:lnT>
                      <a:noFill/>
                    </a:lnT>
                    <a:lnB>
                      <a:noFill/>
                    </a:lnB>
                  </a:tcPr>
                </a:tc>
              </a:tr>
              <a:tr h="145143">
                <a:tc>
                  <a:txBody>
                    <a:bodyPr/>
                    <a:lstStyle/>
                    <a:p>
                      <a:pPr algn="r" fontAlgn="b"/>
                      <a:r>
                        <a:rPr lang="de-DE" sz="1050" b="0" i="0" u="none" strike="noStrike" dirty="0">
                          <a:solidFill>
                            <a:srgbClr val="000000"/>
                          </a:solidFill>
                          <a:latin typeface="Arial"/>
                        </a:rPr>
                        <a:t>32</a:t>
                      </a:r>
                    </a:p>
                  </a:txBody>
                  <a:tcPr marL="8538" marR="8538" marT="8538" marB="0" anchor="b">
                    <a:lnL>
                      <a:noFill/>
                    </a:lnL>
                    <a:lnR>
                      <a:noFill/>
                    </a:lnR>
                    <a:lnT>
                      <a:noFill/>
                    </a:lnT>
                    <a:lnB>
                      <a:noFill/>
                    </a:lnB>
                  </a:tcPr>
                </a:tc>
                <a:tc>
                  <a:txBody>
                    <a:bodyPr/>
                    <a:lstStyle/>
                    <a:p>
                      <a:pPr algn="l" fontAlgn="b"/>
                      <a:r>
                        <a:rPr lang="de-DE" sz="1050" b="0" i="0" u="none" strike="noStrike" dirty="0" err="1">
                          <a:solidFill>
                            <a:srgbClr val="000000"/>
                          </a:solidFill>
                          <a:latin typeface="Arial"/>
                        </a:rPr>
                        <a:t>Deilenaar</a:t>
                      </a:r>
                      <a:endParaRPr lang="de-DE" sz="1050" b="0" i="0" u="none" strike="noStrike" dirty="0">
                        <a:solidFill>
                          <a:srgbClr val="000000"/>
                        </a:solidFill>
                        <a:latin typeface="Arial"/>
                      </a:endParaRP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2528</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33</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Marburger Feh</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4178</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34</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Sachsengold</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4194</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35</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Rhönkaninchen</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1219</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36</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Luxkaninchen</a:t>
                      </a:r>
                    </a:p>
                  </a:txBody>
                  <a:tcPr marL="8538" marR="8538" marT="8538" marB="0" anchor="b">
                    <a:lnL>
                      <a:noFill/>
                    </a:lnL>
                    <a:lnR>
                      <a:noFill/>
                    </a:lnR>
                    <a:lnT>
                      <a:noFill/>
                    </a:lnT>
                    <a:lnB>
                      <a:noFill/>
                    </a:lnB>
                    <a:solidFill>
                      <a:srgbClr val="FFCCFF"/>
                    </a:solidFill>
                  </a:tcPr>
                </a:tc>
                <a:tc>
                  <a:txBody>
                    <a:bodyPr/>
                    <a:lstStyle/>
                    <a:p>
                      <a:pPr algn="r" fontAlgn="b"/>
                      <a:r>
                        <a:rPr lang="de-DE" sz="1050" b="0" i="0" u="none" strike="noStrike">
                          <a:solidFill>
                            <a:srgbClr val="000000"/>
                          </a:solidFill>
                          <a:latin typeface="Arial"/>
                        </a:rPr>
                        <a:t>599</a:t>
                      </a:r>
                    </a:p>
                  </a:txBody>
                  <a:tcPr marL="8538" marR="8538" marT="8538" marB="0" anchor="b">
                    <a:lnL>
                      <a:noFill/>
                    </a:lnL>
                    <a:lnR>
                      <a:noFill/>
                    </a:lnR>
                    <a:lnT>
                      <a:noFill/>
                    </a:lnT>
                    <a:lnB>
                      <a:noFill/>
                    </a:lnB>
                    <a:solidFill>
                      <a:srgbClr val="FFCCFF"/>
                    </a:solidFill>
                  </a:tcPr>
                </a:tc>
              </a:tr>
              <a:tr h="145143">
                <a:tc>
                  <a:txBody>
                    <a:bodyPr/>
                    <a:lstStyle/>
                    <a:p>
                      <a:pPr algn="r" fontAlgn="b"/>
                      <a:r>
                        <a:rPr lang="de-DE" sz="1050" b="0" i="0" u="none" strike="noStrike">
                          <a:solidFill>
                            <a:srgbClr val="000000"/>
                          </a:solidFill>
                          <a:latin typeface="Arial"/>
                        </a:rPr>
                        <a:t>37</a:t>
                      </a:r>
                    </a:p>
                  </a:txBody>
                  <a:tcPr marL="8538" marR="8538" marT="8538" marB="0" anchor="b">
                    <a:lnL>
                      <a:noFill/>
                    </a:lnL>
                    <a:lnR>
                      <a:noFill/>
                    </a:lnR>
                    <a:lnT>
                      <a:noFill/>
                    </a:lnT>
                    <a:lnB>
                      <a:noFill/>
                    </a:lnB>
                  </a:tcPr>
                </a:tc>
                <a:tc>
                  <a:txBody>
                    <a:bodyPr/>
                    <a:lstStyle/>
                    <a:p>
                      <a:pPr algn="l" fontAlgn="b"/>
                      <a:r>
                        <a:rPr lang="de-DE" sz="1050" b="0" i="0" u="none" strike="noStrike" dirty="0" err="1">
                          <a:solidFill>
                            <a:srgbClr val="000000"/>
                          </a:solidFill>
                          <a:latin typeface="Arial"/>
                        </a:rPr>
                        <a:t>Perlfeh</a:t>
                      </a:r>
                      <a:endParaRPr lang="de-DE" sz="1050" b="0" i="0" u="none" strike="noStrike" dirty="0">
                        <a:solidFill>
                          <a:srgbClr val="000000"/>
                        </a:solidFill>
                        <a:latin typeface="Arial"/>
                      </a:endParaRP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2466</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38</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Kleinsilber</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19245</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39</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Englische Schecken</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3869</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40</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Holländer</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5702</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41</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Lohkaninchen</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11814</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42</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Marderkaninchen </a:t>
                      </a:r>
                    </a:p>
                  </a:txBody>
                  <a:tcPr marL="8538" marR="8538" marT="8538" marB="0" anchor="b">
                    <a:lnL>
                      <a:noFill/>
                    </a:lnL>
                    <a:lnR>
                      <a:noFill/>
                    </a:lnR>
                    <a:lnT>
                      <a:noFill/>
                    </a:lnT>
                    <a:lnB>
                      <a:noFill/>
                    </a:lnB>
                    <a:solidFill>
                      <a:srgbClr val="FFCCFF"/>
                    </a:solidFill>
                  </a:tcPr>
                </a:tc>
                <a:tc>
                  <a:txBody>
                    <a:bodyPr/>
                    <a:lstStyle/>
                    <a:p>
                      <a:pPr algn="r" fontAlgn="b"/>
                      <a:r>
                        <a:rPr lang="de-DE" sz="1050" b="0" i="0" u="none" strike="noStrike">
                          <a:solidFill>
                            <a:srgbClr val="000000"/>
                          </a:solidFill>
                          <a:latin typeface="Arial"/>
                        </a:rPr>
                        <a:t>898</a:t>
                      </a:r>
                    </a:p>
                  </a:txBody>
                  <a:tcPr marL="8538" marR="8538" marT="8538" marB="0" anchor="b">
                    <a:lnL>
                      <a:noFill/>
                    </a:lnL>
                    <a:lnR>
                      <a:noFill/>
                    </a:lnR>
                    <a:lnT>
                      <a:noFill/>
                    </a:lnT>
                    <a:lnB>
                      <a:noFill/>
                    </a:lnB>
                    <a:solidFill>
                      <a:srgbClr val="FFCCFF"/>
                    </a:solidFill>
                  </a:tcPr>
                </a:tc>
              </a:tr>
              <a:tr h="145143">
                <a:tc>
                  <a:txBody>
                    <a:bodyPr/>
                    <a:lstStyle/>
                    <a:p>
                      <a:pPr algn="r" fontAlgn="b"/>
                      <a:r>
                        <a:rPr lang="de-DE" sz="1050" b="0" i="0" u="none" strike="noStrike">
                          <a:solidFill>
                            <a:srgbClr val="000000"/>
                          </a:solidFill>
                          <a:latin typeface="Arial"/>
                        </a:rPr>
                        <a:t>43</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Siamesen</a:t>
                      </a:r>
                    </a:p>
                  </a:txBody>
                  <a:tcPr marL="8538" marR="8538" marT="8538" marB="0" anchor="b">
                    <a:lnL>
                      <a:noFill/>
                    </a:lnL>
                    <a:lnR>
                      <a:noFill/>
                    </a:lnR>
                    <a:lnT>
                      <a:noFill/>
                    </a:lnT>
                    <a:lnB>
                      <a:noFill/>
                    </a:lnB>
                    <a:solidFill>
                      <a:srgbClr val="FF0000"/>
                    </a:solidFill>
                  </a:tcPr>
                </a:tc>
                <a:tc>
                  <a:txBody>
                    <a:bodyPr/>
                    <a:lstStyle/>
                    <a:p>
                      <a:pPr algn="r" fontAlgn="b"/>
                      <a:r>
                        <a:rPr lang="de-DE" sz="1050" b="0" i="0" u="none" strike="noStrike">
                          <a:solidFill>
                            <a:srgbClr val="000000"/>
                          </a:solidFill>
                          <a:latin typeface="Arial"/>
                        </a:rPr>
                        <a:t>117</a:t>
                      </a:r>
                    </a:p>
                  </a:txBody>
                  <a:tcPr marL="8538" marR="8538" marT="8538" marB="0" anchor="b">
                    <a:lnL>
                      <a:noFill/>
                    </a:lnL>
                    <a:lnR>
                      <a:noFill/>
                    </a:lnR>
                    <a:lnT>
                      <a:noFill/>
                    </a:lnT>
                    <a:lnB>
                      <a:noFill/>
                    </a:lnB>
                    <a:solidFill>
                      <a:srgbClr val="FF0000"/>
                    </a:solidFill>
                  </a:tcPr>
                </a:tc>
              </a:tr>
              <a:tr h="145143">
                <a:tc>
                  <a:txBody>
                    <a:bodyPr/>
                    <a:lstStyle/>
                    <a:p>
                      <a:pPr algn="r" fontAlgn="b"/>
                      <a:r>
                        <a:rPr lang="de-DE" sz="1050" b="0" i="0" u="none" strike="noStrike">
                          <a:solidFill>
                            <a:srgbClr val="000000"/>
                          </a:solidFill>
                          <a:latin typeface="Arial"/>
                        </a:rPr>
                        <a:t>44</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Schwarzgrannen</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1789</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45</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Russen</a:t>
                      </a:r>
                    </a:p>
                  </a:txBody>
                  <a:tcPr marL="8538" marR="8538" marT="8538" marB="0" anchor="b">
                    <a:lnL>
                      <a:noFill/>
                    </a:lnL>
                    <a:lnR>
                      <a:noFill/>
                    </a:lnR>
                    <a:lnT>
                      <a:noFill/>
                    </a:lnT>
                    <a:lnB>
                      <a:noFill/>
                    </a:lnB>
                  </a:tcPr>
                </a:tc>
                <a:tc>
                  <a:txBody>
                    <a:bodyPr/>
                    <a:lstStyle/>
                    <a:p>
                      <a:pPr algn="r" fontAlgn="b"/>
                      <a:r>
                        <a:rPr lang="de-DE" sz="1050" b="0" i="0" u="none" strike="noStrike">
                          <a:solidFill>
                            <a:srgbClr val="000000"/>
                          </a:solidFill>
                          <a:latin typeface="Arial"/>
                        </a:rPr>
                        <a:t>3313</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46</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Kastanienbraune Lothringer</a:t>
                      </a:r>
                    </a:p>
                  </a:txBody>
                  <a:tcPr marL="8538" marR="8538" marT="8538" marB="0" anchor="b">
                    <a:lnL>
                      <a:noFill/>
                    </a:lnL>
                    <a:lnR>
                      <a:noFill/>
                    </a:lnR>
                    <a:lnT>
                      <a:noFill/>
                    </a:lnT>
                    <a:lnB>
                      <a:noFill/>
                    </a:lnB>
                    <a:solidFill>
                      <a:srgbClr val="FFCCFF"/>
                    </a:solidFill>
                  </a:tcPr>
                </a:tc>
                <a:tc>
                  <a:txBody>
                    <a:bodyPr/>
                    <a:lstStyle/>
                    <a:p>
                      <a:pPr algn="r" fontAlgn="b"/>
                      <a:r>
                        <a:rPr lang="de-DE" sz="1050" b="0" i="0" u="none" strike="noStrike">
                          <a:solidFill>
                            <a:srgbClr val="000000"/>
                          </a:solidFill>
                          <a:latin typeface="Arial"/>
                        </a:rPr>
                        <a:t>305</a:t>
                      </a:r>
                    </a:p>
                  </a:txBody>
                  <a:tcPr marL="8538" marR="8538" marT="8538" marB="0" anchor="b">
                    <a:lnL>
                      <a:noFill/>
                    </a:lnL>
                    <a:lnR>
                      <a:noFill/>
                    </a:lnR>
                    <a:lnT>
                      <a:noFill/>
                    </a:lnT>
                    <a:lnB>
                      <a:noFill/>
                    </a:lnB>
                    <a:solidFill>
                      <a:srgbClr val="FFCCFF"/>
                    </a:solidFill>
                  </a:tcPr>
                </a:tc>
              </a:tr>
              <a:tr h="145143">
                <a:tc>
                  <a:txBody>
                    <a:bodyPr/>
                    <a:lstStyle/>
                    <a:p>
                      <a:pPr algn="r" fontAlgn="b"/>
                      <a:r>
                        <a:rPr lang="de-DE" sz="1050" b="0" i="0" u="none" strike="noStrike">
                          <a:solidFill>
                            <a:srgbClr val="000000"/>
                          </a:solidFill>
                          <a:latin typeface="Arial"/>
                        </a:rPr>
                        <a:t>47</a:t>
                      </a:r>
                    </a:p>
                  </a:txBody>
                  <a:tcPr marL="8538" marR="8538" marT="8538" marB="0" anchor="b">
                    <a:lnL>
                      <a:noFill/>
                    </a:lnL>
                    <a:lnR>
                      <a:noFill/>
                    </a:lnR>
                    <a:lnT>
                      <a:noFill/>
                    </a:lnT>
                    <a:lnB>
                      <a:noFill/>
                    </a:lnB>
                  </a:tcPr>
                </a:tc>
                <a:tc>
                  <a:txBody>
                    <a:bodyPr/>
                    <a:lstStyle/>
                    <a:p>
                      <a:pPr algn="l" fontAlgn="b"/>
                      <a:r>
                        <a:rPr lang="de-DE" sz="1050" b="0" i="0" u="none" strike="noStrike" dirty="0">
                          <a:solidFill>
                            <a:srgbClr val="000000"/>
                          </a:solidFill>
                          <a:latin typeface="Arial"/>
                        </a:rPr>
                        <a:t>Zwergwidder</a:t>
                      </a:r>
                    </a:p>
                  </a:txBody>
                  <a:tcPr marL="8538" marR="8538" marT="8538" marB="0" anchor="b">
                    <a:lnL>
                      <a:noFill/>
                    </a:lnL>
                    <a:lnR>
                      <a:noFill/>
                    </a:lnR>
                    <a:lnT>
                      <a:noFill/>
                    </a:lnT>
                    <a:lnB>
                      <a:noFill/>
                    </a:lnB>
                  </a:tcPr>
                </a:tc>
                <a:tc>
                  <a:txBody>
                    <a:bodyPr/>
                    <a:lstStyle/>
                    <a:p>
                      <a:pPr algn="r" fontAlgn="b"/>
                      <a:r>
                        <a:rPr lang="de-DE" sz="1050" b="0" i="0" u="none" strike="noStrike" dirty="0">
                          <a:solidFill>
                            <a:srgbClr val="000000"/>
                          </a:solidFill>
                          <a:latin typeface="Arial"/>
                        </a:rPr>
                        <a:t>23886</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48</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Zwergschecken</a:t>
                      </a:r>
                    </a:p>
                  </a:txBody>
                  <a:tcPr marL="8538" marR="8538" marT="8538" marB="0" anchor="b">
                    <a:lnL>
                      <a:noFill/>
                    </a:lnL>
                    <a:lnR>
                      <a:noFill/>
                    </a:lnR>
                    <a:lnT>
                      <a:noFill/>
                    </a:lnT>
                    <a:lnB>
                      <a:noFill/>
                    </a:lnB>
                    <a:solidFill>
                      <a:srgbClr val="FFCCFF"/>
                    </a:solidFill>
                  </a:tcPr>
                </a:tc>
                <a:tc>
                  <a:txBody>
                    <a:bodyPr/>
                    <a:lstStyle/>
                    <a:p>
                      <a:pPr algn="r" fontAlgn="b"/>
                      <a:r>
                        <a:rPr lang="de-DE" sz="1050" b="0" i="0" u="none" strike="noStrike" dirty="0">
                          <a:solidFill>
                            <a:srgbClr val="000000"/>
                          </a:solidFill>
                          <a:latin typeface="Arial"/>
                        </a:rPr>
                        <a:t>721</a:t>
                      </a:r>
                    </a:p>
                  </a:txBody>
                  <a:tcPr marL="8538" marR="8538" marT="8538" marB="0" anchor="b">
                    <a:lnL>
                      <a:noFill/>
                    </a:lnL>
                    <a:lnR>
                      <a:noFill/>
                    </a:lnR>
                    <a:lnT>
                      <a:noFill/>
                    </a:lnT>
                    <a:lnB>
                      <a:noFill/>
                    </a:lnB>
                    <a:solidFill>
                      <a:srgbClr val="FFCCFF"/>
                    </a:solidFill>
                  </a:tcPr>
                </a:tc>
              </a:tr>
              <a:tr h="145143">
                <a:tc>
                  <a:txBody>
                    <a:bodyPr/>
                    <a:lstStyle/>
                    <a:p>
                      <a:pPr algn="r" fontAlgn="b"/>
                      <a:r>
                        <a:rPr lang="de-DE" sz="1050" b="0" i="0" u="none" strike="noStrike">
                          <a:solidFill>
                            <a:srgbClr val="000000"/>
                          </a:solidFill>
                          <a:latin typeface="Arial"/>
                        </a:rPr>
                        <a:t>49</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Hermelin</a:t>
                      </a:r>
                    </a:p>
                  </a:txBody>
                  <a:tcPr marL="8538" marR="8538" marT="8538" marB="0" anchor="b">
                    <a:lnL>
                      <a:noFill/>
                    </a:lnL>
                    <a:lnR>
                      <a:noFill/>
                    </a:lnR>
                    <a:lnT>
                      <a:noFill/>
                    </a:lnT>
                    <a:lnB>
                      <a:noFill/>
                    </a:lnB>
                  </a:tcPr>
                </a:tc>
                <a:tc>
                  <a:txBody>
                    <a:bodyPr/>
                    <a:lstStyle/>
                    <a:p>
                      <a:pPr algn="r" fontAlgn="b"/>
                      <a:r>
                        <a:rPr lang="de-DE" sz="1050" b="0" i="0" u="none" strike="noStrike" dirty="0">
                          <a:solidFill>
                            <a:srgbClr val="000000"/>
                          </a:solidFill>
                          <a:latin typeface="Arial"/>
                        </a:rPr>
                        <a:t>7396</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50</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Farbenzwerge</a:t>
                      </a:r>
                    </a:p>
                  </a:txBody>
                  <a:tcPr marL="8538" marR="8538" marT="8538" marB="0" anchor="b">
                    <a:lnL>
                      <a:noFill/>
                    </a:lnL>
                    <a:lnR>
                      <a:noFill/>
                    </a:lnR>
                    <a:lnT>
                      <a:noFill/>
                    </a:lnT>
                    <a:lnB>
                      <a:noFill/>
                    </a:lnB>
                  </a:tcPr>
                </a:tc>
                <a:tc>
                  <a:txBody>
                    <a:bodyPr/>
                    <a:lstStyle/>
                    <a:p>
                      <a:pPr algn="r" fontAlgn="b"/>
                      <a:r>
                        <a:rPr lang="de-DE" sz="1050" b="0" i="0" u="none" strike="noStrike" dirty="0">
                          <a:solidFill>
                            <a:srgbClr val="000000"/>
                          </a:solidFill>
                          <a:latin typeface="Arial"/>
                        </a:rPr>
                        <a:t>15167</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51</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Satinkaninchen</a:t>
                      </a:r>
                    </a:p>
                  </a:txBody>
                  <a:tcPr marL="8538" marR="8538" marT="8538" marB="0" anchor="b">
                    <a:lnL>
                      <a:noFill/>
                    </a:lnL>
                    <a:lnR>
                      <a:noFill/>
                    </a:lnR>
                    <a:lnT>
                      <a:noFill/>
                    </a:lnT>
                    <a:lnB>
                      <a:noFill/>
                    </a:lnB>
                  </a:tcPr>
                </a:tc>
                <a:tc>
                  <a:txBody>
                    <a:bodyPr/>
                    <a:lstStyle/>
                    <a:p>
                      <a:pPr algn="r" fontAlgn="b"/>
                      <a:r>
                        <a:rPr lang="de-DE" sz="1050" b="0" i="0" u="none" strike="noStrike" dirty="0">
                          <a:solidFill>
                            <a:srgbClr val="000000"/>
                          </a:solidFill>
                          <a:latin typeface="Arial"/>
                        </a:rPr>
                        <a:t>4590</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52</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Rexkaninchen</a:t>
                      </a:r>
                    </a:p>
                  </a:txBody>
                  <a:tcPr marL="8538" marR="8538" marT="8538" marB="0" anchor="b">
                    <a:lnL>
                      <a:noFill/>
                    </a:lnL>
                    <a:lnR>
                      <a:noFill/>
                    </a:lnR>
                    <a:lnT>
                      <a:noFill/>
                    </a:lnT>
                    <a:lnB>
                      <a:noFill/>
                    </a:lnB>
                  </a:tcPr>
                </a:tc>
                <a:tc>
                  <a:txBody>
                    <a:bodyPr/>
                    <a:lstStyle/>
                    <a:p>
                      <a:pPr algn="r" fontAlgn="b"/>
                      <a:r>
                        <a:rPr lang="de-DE" sz="1050" b="0" i="0" u="none" strike="noStrike" dirty="0">
                          <a:solidFill>
                            <a:srgbClr val="000000"/>
                          </a:solidFill>
                          <a:latin typeface="Arial"/>
                        </a:rPr>
                        <a:t>14405</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53</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Zwerg-Rexkaninchen</a:t>
                      </a:r>
                    </a:p>
                  </a:txBody>
                  <a:tcPr marL="8538" marR="8538" marT="8538" marB="0" anchor="b">
                    <a:lnL>
                      <a:noFill/>
                    </a:lnL>
                    <a:lnR>
                      <a:noFill/>
                    </a:lnR>
                    <a:lnT>
                      <a:noFill/>
                    </a:lnT>
                    <a:lnB>
                      <a:noFill/>
                    </a:lnB>
                  </a:tcPr>
                </a:tc>
                <a:tc>
                  <a:txBody>
                    <a:bodyPr/>
                    <a:lstStyle/>
                    <a:p>
                      <a:pPr algn="r" fontAlgn="b"/>
                      <a:r>
                        <a:rPr lang="de-DE" sz="1050" b="0" i="0" u="none" strike="noStrike" dirty="0">
                          <a:solidFill>
                            <a:srgbClr val="000000"/>
                          </a:solidFill>
                          <a:latin typeface="Arial"/>
                        </a:rPr>
                        <a:t>1943</a:t>
                      </a:r>
                    </a:p>
                  </a:txBody>
                  <a:tcPr marL="8538" marR="8538" marT="8538" marB="0" anchor="b">
                    <a:lnL>
                      <a:noFill/>
                    </a:lnL>
                    <a:lnR>
                      <a:noFill/>
                    </a:lnR>
                    <a:lnT>
                      <a:noFill/>
                    </a:lnT>
                    <a:lnB>
                      <a:noFill/>
                    </a:lnB>
                  </a:tcPr>
                </a:tc>
              </a:tr>
              <a:tr h="145143">
                <a:tc>
                  <a:txBody>
                    <a:bodyPr/>
                    <a:lstStyle/>
                    <a:p>
                      <a:pPr algn="r" fontAlgn="b"/>
                      <a:r>
                        <a:rPr lang="de-DE" sz="1050" b="0" i="0" u="none" strike="noStrike">
                          <a:solidFill>
                            <a:srgbClr val="000000"/>
                          </a:solidFill>
                          <a:latin typeface="Arial"/>
                        </a:rPr>
                        <a:t>54</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Angorakaninchen</a:t>
                      </a:r>
                    </a:p>
                  </a:txBody>
                  <a:tcPr marL="8538" marR="8538" marT="8538" marB="0" anchor="b">
                    <a:lnL>
                      <a:noFill/>
                    </a:lnL>
                    <a:lnR>
                      <a:noFill/>
                    </a:lnR>
                    <a:lnT>
                      <a:noFill/>
                    </a:lnT>
                    <a:lnB>
                      <a:noFill/>
                    </a:lnB>
                    <a:solidFill>
                      <a:srgbClr val="FFCCFF"/>
                    </a:solidFill>
                  </a:tcPr>
                </a:tc>
                <a:tc>
                  <a:txBody>
                    <a:bodyPr/>
                    <a:lstStyle/>
                    <a:p>
                      <a:pPr algn="r" fontAlgn="b"/>
                      <a:r>
                        <a:rPr lang="de-DE" sz="1050" b="0" i="0" u="none" strike="noStrike" dirty="0">
                          <a:solidFill>
                            <a:srgbClr val="000000"/>
                          </a:solidFill>
                          <a:latin typeface="Arial"/>
                        </a:rPr>
                        <a:t>744</a:t>
                      </a:r>
                    </a:p>
                  </a:txBody>
                  <a:tcPr marL="8538" marR="8538" marT="8538" marB="0" anchor="b">
                    <a:lnL>
                      <a:noFill/>
                    </a:lnL>
                    <a:lnR>
                      <a:noFill/>
                    </a:lnR>
                    <a:lnT>
                      <a:noFill/>
                    </a:lnT>
                    <a:lnB>
                      <a:noFill/>
                    </a:lnB>
                    <a:solidFill>
                      <a:srgbClr val="FFCCFF"/>
                    </a:solidFill>
                  </a:tcPr>
                </a:tc>
              </a:tr>
              <a:tr h="145143">
                <a:tc>
                  <a:txBody>
                    <a:bodyPr/>
                    <a:lstStyle/>
                    <a:p>
                      <a:pPr algn="r" fontAlgn="b"/>
                      <a:r>
                        <a:rPr lang="de-DE" sz="1050" b="0" i="0" u="none" strike="noStrike">
                          <a:solidFill>
                            <a:srgbClr val="000000"/>
                          </a:solidFill>
                          <a:latin typeface="Arial"/>
                        </a:rPr>
                        <a:t>55</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Fuchskaninchen</a:t>
                      </a:r>
                    </a:p>
                  </a:txBody>
                  <a:tcPr marL="8538" marR="8538" marT="8538" marB="0" anchor="b">
                    <a:lnL>
                      <a:noFill/>
                    </a:lnL>
                    <a:lnR>
                      <a:noFill/>
                    </a:lnR>
                    <a:lnT>
                      <a:noFill/>
                    </a:lnT>
                    <a:lnB>
                      <a:noFill/>
                    </a:lnB>
                    <a:solidFill>
                      <a:srgbClr val="FFCCFF"/>
                    </a:solidFill>
                  </a:tcPr>
                </a:tc>
                <a:tc>
                  <a:txBody>
                    <a:bodyPr/>
                    <a:lstStyle/>
                    <a:p>
                      <a:pPr algn="r" fontAlgn="b"/>
                      <a:r>
                        <a:rPr lang="de-DE" sz="1050" b="0" i="0" u="none" strike="noStrike" dirty="0">
                          <a:solidFill>
                            <a:srgbClr val="000000"/>
                          </a:solidFill>
                          <a:latin typeface="Arial"/>
                        </a:rPr>
                        <a:t>321</a:t>
                      </a:r>
                    </a:p>
                  </a:txBody>
                  <a:tcPr marL="8538" marR="8538" marT="8538" marB="0" anchor="b">
                    <a:lnL>
                      <a:noFill/>
                    </a:lnL>
                    <a:lnR>
                      <a:noFill/>
                    </a:lnR>
                    <a:lnT>
                      <a:noFill/>
                    </a:lnT>
                    <a:lnB>
                      <a:noFill/>
                    </a:lnB>
                    <a:solidFill>
                      <a:srgbClr val="FFCCFF"/>
                    </a:solidFill>
                  </a:tcPr>
                </a:tc>
              </a:tr>
              <a:tr h="145143">
                <a:tc>
                  <a:txBody>
                    <a:bodyPr/>
                    <a:lstStyle/>
                    <a:p>
                      <a:pPr algn="r" fontAlgn="b"/>
                      <a:r>
                        <a:rPr lang="de-DE" sz="1050" b="0" i="0" u="none" strike="noStrike">
                          <a:solidFill>
                            <a:srgbClr val="000000"/>
                          </a:solidFill>
                          <a:latin typeface="Arial"/>
                        </a:rPr>
                        <a:t>56</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Jamora</a:t>
                      </a:r>
                    </a:p>
                  </a:txBody>
                  <a:tcPr marL="8538" marR="8538" marT="8538" marB="0" anchor="b">
                    <a:lnL>
                      <a:noFill/>
                    </a:lnL>
                    <a:lnR>
                      <a:noFill/>
                    </a:lnR>
                    <a:lnT>
                      <a:noFill/>
                    </a:lnT>
                    <a:lnB>
                      <a:noFill/>
                    </a:lnB>
                    <a:solidFill>
                      <a:srgbClr val="FF0000"/>
                    </a:solidFill>
                  </a:tcPr>
                </a:tc>
                <a:tc>
                  <a:txBody>
                    <a:bodyPr/>
                    <a:lstStyle/>
                    <a:p>
                      <a:pPr algn="r" fontAlgn="b"/>
                      <a:r>
                        <a:rPr lang="de-DE" sz="1050" b="0" i="0" u="none" strike="noStrike" dirty="0">
                          <a:solidFill>
                            <a:srgbClr val="000000"/>
                          </a:solidFill>
                          <a:latin typeface="Arial"/>
                        </a:rPr>
                        <a:t>96</a:t>
                      </a:r>
                    </a:p>
                  </a:txBody>
                  <a:tcPr marL="8538" marR="8538" marT="8538" marB="0" anchor="b">
                    <a:lnL>
                      <a:noFill/>
                    </a:lnL>
                    <a:lnR>
                      <a:noFill/>
                    </a:lnR>
                    <a:lnT>
                      <a:noFill/>
                    </a:lnT>
                    <a:lnB>
                      <a:noFill/>
                    </a:lnB>
                    <a:solidFill>
                      <a:srgbClr val="FF0000"/>
                    </a:solidFill>
                  </a:tcPr>
                </a:tc>
              </a:tr>
              <a:tr h="145143">
                <a:tc>
                  <a:txBody>
                    <a:bodyPr/>
                    <a:lstStyle/>
                    <a:p>
                      <a:pPr algn="r" fontAlgn="b"/>
                      <a:r>
                        <a:rPr lang="de-DE" sz="1050" b="0" i="0" u="none" strike="noStrike">
                          <a:solidFill>
                            <a:srgbClr val="000000"/>
                          </a:solidFill>
                          <a:latin typeface="Arial"/>
                        </a:rPr>
                        <a:t>57</a:t>
                      </a:r>
                    </a:p>
                  </a:txBody>
                  <a:tcPr marL="8538" marR="8538" marT="8538" marB="0" anchor="b">
                    <a:lnL>
                      <a:noFill/>
                    </a:lnL>
                    <a:lnR>
                      <a:noFill/>
                    </a:lnR>
                    <a:lnT>
                      <a:noFill/>
                    </a:lnT>
                    <a:lnB>
                      <a:noFill/>
                    </a:lnB>
                  </a:tcPr>
                </a:tc>
                <a:tc>
                  <a:txBody>
                    <a:bodyPr/>
                    <a:lstStyle/>
                    <a:p>
                      <a:pPr algn="l" fontAlgn="b"/>
                      <a:r>
                        <a:rPr lang="de-DE" sz="1050" b="0" i="0" u="none" strike="noStrike">
                          <a:solidFill>
                            <a:srgbClr val="000000"/>
                          </a:solidFill>
                          <a:latin typeface="Arial"/>
                        </a:rPr>
                        <a:t>Zwergfuchskaninchen</a:t>
                      </a:r>
                    </a:p>
                  </a:txBody>
                  <a:tcPr marL="8538" marR="8538" marT="8538" marB="0" anchor="b">
                    <a:lnL>
                      <a:noFill/>
                    </a:lnL>
                    <a:lnR>
                      <a:noFill/>
                    </a:lnR>
                    <a:lnT>
                      <a:noFill/>
                    </a:lnT>
                    <a:lnB>
                      <a:noFill/>
                    </a:lnB>
                    <a:solidFill>
                      <a:srgbClr val="FFCCFF"/>
                    </a:solidFill>
                  </a:tcPr>
                </a:tc>
                <a:tc>
                  <a:txBody>
                    <a:bodyPr/>
                    <a:lstStyle/>
                    <a:p>
                      <a:pPr algn="r" fontAlgn="b"/>
                      <a:r>
                        <a:rPr lang="de-DE" sz="1050" b="0" i="0" u="none" strike="noStrike" dirty="0">
                          <a:solidFill>
                            <a:srgbClr val="000000"/>
                          </a:solidFill>
                          <a:latin typeface="Arial"/>
                        </a:rPr>
                        <a:t>319</a:t>
                      </a:r>
                    </a:p>
                  </a:txBody>
                  <a:tcPr marL="8538" marR="8538" marT="8538" marB="0" anchor="b">
                    <a:lnL>
                      <a:noFill/>
                    </a:lnL>
                    <a:lnR>
                      <a:noFill/>
                    </a:lnR>
                    <a:lnT>
                      <a:noFill/>
                    </a:lnT>
                    <a:lnB>
                      <a:noFill/>
                    </a:lnB>
                    <a:solidFill>
                      <a:srgbClr val="FFCC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03648" y="1524000"/>
            <a:ext cx="7283152" cy="4648200"/>
          </a:xfrm>
        </p:spPr>
        <p:txBody>
          <a:bodyPr>
            <a:normAutofit/>
          </a:bodyPr>
          <a:lstStyle/>
          <a:p>
            <a:r>
              <a:rPr lang="de-DE" sz="2000" u="sng" dirty="0" smtClean="0">
                <a:solidFill>
                  <a:schemeClr val="tx2"/>
                </a:solidFill>
                <a:latin typeface="+mj-lt"/>
              </a:rPr>
              <a:t>Was sind alte Kaninchenrassen?</a:t>
            </a:r>
          </a:p>
          <a:p>
            <a:r>
              <a:rPr lang="de-DE" sz="2000" u="sng" dirty="0" smtClean="0">
                <a:solidFill>
                  <a:schemeClr val="tx2"/>
                </a:solidFill>
                <a:latin typeface="+mj-lt"/>
              </a:rPr>
              <a:t>Klärung der rechtlichen Definition!</a:t>
            </a:r>
            <a:r>
              <a:rPr lang="de-DE" sz="2000" dirty="0" smtClean="0">
                <a:solidFill>
                  <a:schemeClr val="tx2"/>
                </a:solidFill>
                <a:latin typeface="+mj-lt"/>
              </a:rPr>
              <a:t/>
            </a:r>
            <a:br>
              <a:rPr lang="de-DE" sz="2000" dirty="0" smtClean="0">
                <a:solidFill>
                  <a:schemeClr val="tx2"/>
                </a:solidFill>
                <a:latin typeface="+mj-lt"/>
              </a:rPr>
            </a:br>
            <a:r>
              <a:rPr lang="de-DE" sz="2000" dirty="0" smtClean="0">
                <a:solidFill>
                  <a:schemeClr val="tx2"/>
                </a:solidFill>
                <a:latin typeface="+mj-lt"/>
              </a:rPr>
              <a:t>Anwendung des § 3, Abs. 4 Tierzuchtgesetz</a:t>
            </a:r>
            <a:br>
              <a:rPr lang="de-DE" sz="2000" dirty="0" smtClean="0">
                <a:solidFill>
                  <a:schemeClr val="tx2"/>
                </a:solidFill>
                <a:latin typeface="+mj-lt"/>
              </a:rPr>
            </a:br>
            <a:r>
              <a:rPr lang="de-DE" sz="1400" i="1" dirty="0" smtClean="0">
                <a:solidFill>
                  <a:srgbClr val="FF0000"/>
                </a:solidFill>
                <a:latin typeface="+mj-lt"/>
              </a:rPr>
              <a:t> Einheimisch ist eine Rasse, für die auf Grund in Deutschland vorhandener Tierbestände erstmals ein Zuchtbuch begründet worden ist und seitdem oder, sofern die Begründung weiter zurückliegt, seit 1949 in Deutschland geführt wird. Eine Rasse kann ferner von der zuständigen Behörde als einheimisch anerkannt werden, soweit das Zuchtbuch nicht erstmals in Deutschland begründet worden ist, aber für diese Rasse </a:t>
            </a:r>
            <a:endParaRPr lang="de-DE" sz="1400" dirty="0" smtClean="0">
              <a:solidFill>
                <a:srgbClr val="FF0000"/>
              </a:solidFill>
              <a:latin typeface="+mj-lt"/>
            </a:endParaRPr>
          </a:p>
          <a:p>
            <a:pPr>
              <a:buNone/>
            </a:pPr>
            <a:r>
              <a:rPr lang="de-DE" sz="1400" i="1" dirty="0" smtClean="0">
                <a:solidFill>
                  <a:srgbClr val="FF0000"/>
                </a:solidFill>
                <a:latin typeface="+mj-lt"/>
              </a:rPr>
              <a:t>	1. nur noch in Deutschland ein Zuchtbuch geführt und ein Zuchtprogramm durchgeführt wird oder</a:t>
            </a:r>
            <a:endParaRPr lang="de-DE" sz="1400" dirty="0" smtClean="0">
              <a:solidFill>
                <a:srgbClr val="FF0000"/>
              </a:solidFill>
              <a:latin typeface="+mj-lt"/>
            </a:endParaRPr>
          </a:p>
          <a:p>
            <a:pPr>
              <a:buNone/>
            </a:pPr>
            <a:r>
              <a:rPr lang="de-DE" sz="1400" i="1" dirty="0" smtClean="0">
                <a:solidFill>
                  <a:srgbClr val="FF0000"/>
                </a:solidFill>
                <a:latin typeface="+mj-lt"/>
              </a:rPr>
              <a:t>	2. mindestens seit 1949 auf Grund dort vorhandener Tierbestände in Deutschland ein Zuchtbuch geführt und ein eigenständiges Zuchtprogramm geführt wird.</a:t>
            </a:r>
            <a:endParaRPr lang="de-DE" sz="1400" dirty="0" smtClean="0">
              <a:solidFill>
                <a:srgbClr val="FF0000"/>
              </a:solidFill>
              <a:latin typeface="+mj-lt"/>
            </a:endParaRPr>
          </a:p>
          <a:p>
            <a:r>
              <a:rPr lang="de-DE" sz="2000" u="sng" dirty="0" smtClean="0">
                <a:solidFill>
                  <a:schemeClr val="tx2"/>
                </a:solidFill>
                <a:latin typeface="+mj-lt"/>
              </a:rPr>
              <a:t>Feststellung der in Frage kommenden Rassen!</a:t>
            </a:r>
            <a:br>
              <a:rPr lang="de-DE" sz="2000" u="sng" dirty="0" smtClean="0">
                <a:solidFill>
                  <a:schemeClr val="tx2"/>
                </a:solidFill>
                <a:latin typeface="+mj-lt"/>
              </a:rPr>
            </a:br>
            <a:r>
              <a:rPr lang="de-DE" sz="2000" dirty="0" smtClean="0">
                <a:solidFill>
                  <a:schemeClr val="tx2"/>
                </a:solidFill>
                <a:latin typeface="+mj-lt"/>
              </a:rPr>
              <a:t>Auflistungen aus den Standards des ZDK, des </a:t>
            </a:r>
            <a:r>
              <a:rPr lang="de-DE" sz="2000" dirty="0" err="1" smtClean="0">
                <a:solidFill>
                  <a:schemeClr val="tx2"/>
                </a:solidFill>
                <a:latin typeface="+mj-lt"/>
              </a:rPr>
              <a:t>ZKz</a:t>
            </a:r>
            <a:r>
              <a:rPr lang="de-DE" sz="2000" dirty="0" smtClean="0">
                <a:solidFill>
                  <a:schemeClr val="tx2"/>
                </a:solidFill>
                <a:latin typeface="+mj-lt"/>
              </a:rPr>
              <a:t>, des BDK aus dem Jahr 1948 und Wahls Taschenkalender von 1943</a:t>
            </a:r>
            <a:br>
              <a:rPr lang="de-DE" sz="2000" dirty="0" smtClean="0">
                <a:solidFill>
                  <a:schemeClr val="tx2"/>
                </a:solidFill>
                <a:latin typeface="+mj-lt"/>
              </a:rPr>
            </a:br>
            <a:endParaRPr lang="de-DE" sz="1600" dirty="0">
              <a:solidFill>
                <a:schemeClr val="tx2"/>
              </a:solidFill>
              <a:latin typeface="+mj-lt"/>
            </a:endParaRPr>
          </a:p>
        </p:txBody>
      </p:sp>
      <p:pic>
        <p:nvPicPr>
          <p:cNvPr id="6" name="Grafik 5" descr="ZDRK.jpg"/>
          <p:cNvPicPr>
            <a:picLocks noChangeAspect="1"/>
          </p:cNvPicPr>
          <p:nvPr/>
        </p:nvPicPr>
        <p:blipFill>
          <a:blip r:embed="rId3" cstate="print"/>
          <a:stretch>
            <a:fillRect/>
          </a:stretch>
        </p:blipFill>
        <p:spPr>
          <a:xfrm>
            <a:off x="467544" y="5229200"/>
            <a:ext cx="723598" cy="1061848"/>
          </a:xfrm>
          <a:prstGeom prst="rect">
            <a:avLst/>
          </a:prstGeom>
        </p:spPr>
      </p:pic>
      <p:sp>
        <p:nvSpPr>
          <p:cNvPr id="7" name="Titel 1"/>
          <p:cNvSpPr>
            <a:spLocks noGrp="1"/>
          </p:cNvSpPr>
          <p:nvPr>
            <p:ph type="title"/>
          </p:nvPr>
        </p:nvSpPr>
        <p:spPr>
          <a:xfrm>
            <a:off x="1403648" y="267494"/>
            <a:ext cx="7283152" cy="1104106"/>
          </a:xfrm>
        </p:spPr>
        <p:txBody>
          <a:bodyPr>
            <a:normAutofit/>
          </a:bodyPr>
          <a:lstStyle/>
          <a:p>
            <a:r>
              <a:rPr lang="de-DE" sz="2800" dirty="0" smtClean="0"/>
              <a:t>Festlegung „Alte Kaninchenrassen“</a:t>
            </a:r>
            <a:endParaRPr lang="de-D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linds(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linds(horizontal)">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403648" y="267494"/>
            <a:ext cx="7283152" cy="1104106"/>
          </a:xfrm>
          <a:prstGeom prst="rect">
            <a:avLst/>
          </a:prstGeom>
        </p:spPr>
        <p:txBody>
          <a:bodyPr vert="horz" anchor="ctr">
            <a:normAutofit/>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smtClean="0">
                <a:ln w="6350">
                  <a:noFill/>
                </a:ln>
                <a:solidFill>
                  <a:schemeClr val="tx2"/>
                </a:solidFill>
                <a:effectLst/>
                <a:uLnTx/>
                <a:uFillTx/>
                <a:latin typeface="+mj-lt"/>
                <a:ea typeface="+mj-ea"/>
                <a:cs typeface="+mj-cs"/>
              </a:rPr>
              <a:t>Festlegung „Alte Kaninchenrassen“</a:t>
            </a:r>
            <a:endParaRPr kumimoji="0" lang="de-DE" sz="2800" b="0" i="0" u="none" strike="noStrike" kern="1200" cap="none" spc="0" normalizeH="0" baseline="0" noProof="0" dirty="0">
              <a:ln w="6350">
                <a:noFill/>
              </a:ln>
              <a:solidFill>
                <a:schemeClr val="tx2"/>
              </a:solidFill>
              <a:effectLst/>
              <a:uLnTx/>
              <a:uFillTx/>
              <a:latin typeface="+mj-lt"/>
              <a:ea typeface="+mj-ea"/>
              <a:cs typeface="+mj-cs"/>
            </a:endParaRPr>
          </a:p>
        </p:txBody>
      </p:sp>
      <p:pic>
        <p:nvPicPr>
          <p:cNvPr id="6" name="Grafik 5" descr="ZDRK.jpg"/>
          <p:cNvPicPr>
            <a:picLocks noChangeAspect="1"/>
          </p:cNvPicPr>
          <p:nvPr/>
        </p:nvPicPr>
        <p:blipFill>
          <a:blip r:embed="rId3" cstate="print"/>
          <a:stretch>
            <a:fillRect/>
          </a:stretch>
        </p:blipFill>
        <p:spPr>
          <a:xfrm>
            <a:off x="467544" y="5229200"/>
            <a:ext cx="723598" cy="1061848"/>
          </a:xfrm>
          <a:prstGeom prst="rect">
            <a:avLst/>
          </a:prstGeom>
        </p:spPr>
      </p:pic>
      <p:graphicFrame>
        <p:nvGraphicFramePr>
          <p:cNvPr id="8" name="Tabelle 7"/>
          <p:cNvGraphicFramePr>
            <a:graphicFrameLocks noGrp="1"/>
          </p:cNvGraphicFramePr>
          <p:nvPr/>
        </p:nvGraphicFramePr>
        <p:xfrm>
          <a:off x="1979712" y="1196752"/>
          <a:ext cx="3960440" cy="5256598"/>
        </p:xfrm>
        <a:graphic>
          <a:graphicData uri="http://schemas.openxmlformats.org/drawingml/2006/table">
            <a:tbl>
              <a:tblPr/>
              <a:tblGrid>
                <a:gridCol w="654996"/>
                <a:gridCol w="2696146"/>
                <a:gridCol w="609298"/>
              </a:tblGrid>
              <a:tr h="181262">
                <a:tc>
                  <a:txBody>
                    <a:bodyPr/>
                    <a:lstStyle/>
                    <a:p>
                      <a:pPr algn="l" fontAlgn="t"/>
                      <a:r>
                        <a:rPr lang="de-DE" sz="1100" b="0" i="0" u="none" strike="noStrike" dirty="0">
                          <a:solidFill>
                            <a:srgbClr val="000000"/>
                          </a:solidFill>
                          <a:latin typeface="+mj-lt"/>
                          <a:ea typeface="Arial"/>
                          <a:cs typeface="Arial"/>
                        </a:rPr>
                        <a:t>1.      </a:t>
                      </a:r>
                      <a:endParaRPr lang="de-DE" sz="1100" b="0" i="0" u="none" strike="noStrike" dirty="0">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a:solidFill>
                            <a:srgbClr val="000000"/>
                          </a:solidFill>
                          <a:latin typeface="+mj-lt"/>
                          <a:cs typeface="Arial"/>
                        </a:rPr>
                        <a:t>Deutsche Riesen</a:t>
                      </a:r>
                      <a:endParaRPr lang="de-DE" sz="1100" b="0" i="0" u="none" strike="noStrike">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7683</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dirty="0">
                          <a:solidFill>
                            <a:srgbClr val="000000"/>
                          </a:solidFill>
                          <a:latin typeface="+mj-lt"/>
                          <a:ea typeface="Arial"/>
                          <a:cs typeface="Arial"/>
                        </a:rPr>
                        <a:t>2.      </a:t>
                      </a:r>
                      <a:endParaRPr lang="de-DE" sz="1100" b="0" i="0" u="none" strike="noStrike" dirty="0">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a:solidFill>
                            <a:srgbClr val="000000"/>
                          </a:solidFill>
                          <a:latin typeface="+mj-lt"/>
                          <a:cs typeface="Arial"/>
                        </a:rPr>
                        <a:t>Deutsche Riesenschecken</a:t>
                      </a:r>
                      <a:endParaRPr lang="de-DE" sz="1100" b="0" i="0" u="none" strike="noStrike">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4279</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dirty="0">
                          <a:solidFill>
                            <a:srgbClr val="000000"/>
                          </a:solidFill>
                          <a:latin typeface="+mj-lt"/>
                          <a:ea typeface="Arial"/>
                          <a:cs typeface="Arial"/>
                        </a:rPr>
                        <a:t>3.      </a:t>
                      </a:r>
                      <a:endParaRPr lang="de-DE" sz="1100" b="0" i="0" u="none" strike="noStrike" dirty="0">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a:solidFill>
                            <a:srgbClr val="000000"/>
                          </a:solidFill>
                          <a:latin typeface="+mj-lt"/>
                          <a:cs typeface="Arial"/>
                        </a:rPr>
                        <a:t>Deutsche Widder</a:t>
                      </a:r>
                      <a:endParaRPr lang="de-DE" sz="1100" b="0" i="0" u="none" strike="noStrike">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5928</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dirty="0">
                          <a:solidFill>
                            <a:srgbClr val="FF0000"/>
                          </a:solidFill>
                          <a:latin typeface="+mj-lt"/>
                        </a:rPr>
                        <a:t>4.      </a:t>
                      </a:r>
                    </a:p>
                  </a:txBody>
                  <a:tcPr marL="197842" marR="8243" marT="8243" marB="0">
                    <a:lnL>
                      <a:noFill/>
                    </a:lnL>
                    <a:lnR>
                      <a:noFill/>
                    </a:lnR>
                    <a:lnT>
                      <a:noFill/>
                    </a:lnT>
                    <a:lnB>
                      <a:noFill/>
                    </a:lnB>
                  </a:tcPr>
                </a:tc>
                <a:tc>
                  <a:txBody>
                    <a:bodyPr/>
                    <a:lstStyle/>
                    <a:p>
                      <a:pPr algn="l" fontAlgn="t"/>
                      <a:r>
                        <a:rPr lang="de-DE" sz="1100" b="0" i="0" u="none" strike="noStrike">
                          <a:solidFill>
                            <a:srgbClr val="FF0000"/>
                          </a:solidFill>
                          <a:latin typeface="+mj-lt"/>
                        </a:rPr>
                        <a:t>Englische Widder</a:t>
                      </a:r>
                    </a:p>
                  </a:txBody>
                  <a:tcPr marL="8243" marR="8243" marT="8243" marB="0">
                    <a:lnL>
                      <a:noFill/>
                    </a:lnL>
                    <a:lnR>
                      <a:noFill/>
                    </a:lnR>
                    <a:lnT>
                      <a:noFill/>
                    </a:lnT>
                    <a:lnB>
                      <a:noFill/>
                    </a:lnB>
                  </a:tcPr>
                </a:tc>
                <a:tc>
                  <a:txBody>
                    <a:bodyPr/>
                    <a:lstStyle/>
                    <a:p>
                      <a:pPr algn="r" fontAlgn="t"/>
                      <a:r>
                        <a:rPr lang="de-DE" sz="1100" b="0" i="0" u="none" strike="noStrike">
                          <a:solidFill>
                            <a:srgbClr val="FF0000"/>
                          </a:solidFill>
                          <a:latin typeface="+mj-lt"/>
                        </a:rPr>
                        <a:t>210</a:t>
                      </a:r>
                    </a:p>
                  </a:txBody>
                  <a:tcPr marL="8243" marR="8243" marT="8243" marB="0">
                    <a:lnL>
                      <a:noFill/>
                    </a:lnL>
                    <a:lnR>
                      <a:noFill/>
                    </a:lnR>
                    <a:lnT>
                      <a:noFill/>
                    </a:lnT>
                    <a:lnB>
                      <a:noFill/>
                    </a:lnB>
                  </a:tcPr>
                </a:tc>
              </a:tr>
              <a:tr h="181262">
                <a:tc>
                  <a:txBody>
                    <a:bodyPr/>
                    <a:lstStyle/>
                    <a:p>
                      <a:pPr algn="l" fontAlgn="t"/>
                      <a:r>
                        <a:rPr lang="de-DE" sz="1100" b="0" i="0" u="none" strike="noStrike" dirty="0">
                          <a:solidFill>
                            <a:srgbClr val="FF0000"/>
                          </a:solidFill>
                          <a:latin typeface="+mj-lt"/>
                        </a:rPr>
                        <a:t>5.      </a:t>
                      </a:r>
                    </a:p>
                  </a:txBody>
                  <a:tcPr marL="197842" marR="8243" marT="8243" marB="0">
                    <a:lnL>
                      <a:noFill/>
                    </a:lnL>
                    <a:lnR>
                      <a:noFill/>
                    </a:lnR>
                    <a:lnT>
                      <a:noFill/>
                    </a:lnT>
                    <a:lnB>
                      <a:noFill/>
                    </a:lnB>
                  </a:tcPr>
                </a:tc>
                <a:tc>
                  <a:txBody>
                    <a:bodyPr/>
                    <a:lstStyle/>
                    <a:p>
                      <a:pPr algn="l" fontAlgn="t"/>
                      <a:r>
                        <a:rPr lang="de-DE" sz="1100" b="0" i="0" u="none" strike="noStrike">
                          <a:solidFill>
                            <a:srgbClr val="FF0000"/>
                          </a:solidFill>
                          <a:latin typeface="+mj-lt"/>
                        </a:rPr>
                        <a:t>Meißner Widder</a:t>
                      </a:r>
                    </a:p>
                  </a:txBody>
                  <a:tcPr marL="8243" marR="8243" marT="8243" marB="0">
                    <a:lnL>
                      <a:noFill/>
                    </a:lnL>
                    <a:lnR>
                      <a:noFill/>
                    </a:lnR>
                    <a:lnT>
                      <a:noFill/>
                    </a:lnT>
                    <a:lnB>
                      <a:noFill/>
                    </a:lnB>
                  </a:tcPr>
                </a:tc>
                <a:tc>
                  <a:txBody>
                    <a:bodyPr/>
                    <a:lstStyle/>
                    <a:p>
                      <a:pPr algn="r" fontAlgn="t"/>
                      <a:r>
                        <a:rPr lang="de-DE" sz="1100" b="0" i="0" u="none" strike="noStrike">
                          <a:solidFill>
                            <a:srgbClr val="FF0000"/>
                          </a:solidFill>
                          <a:latin typeface="+mj-lt"/>
                        </a:rPr>
                        <a:t>549</a:t>
                      </a: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6.      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dirty="0">
                          <a:solidFill>
                            <a:srgbClr val="000000"/>
                          </a:solidFill>
                          <a:latin typeface="+mj-lt"/>
                          <a:cs typeface="Arial"/>
                        </a:rPr>
                        <a:t>Helle Großsilber</a:t>
                      </a:r>
                      <a:endParaRPr lang="de-DE" sz="1100" b="0" i="0" u="none" strike="noStrike" dirty="0">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9105</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7.      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dirty="0">
                          <a:solidFill>
                            <a:srgbClr val="000000"/>
                          </a:solidFill>
                          <a:latin typeface="+mj-lt"/>
                          <a:cs typeface="Arial"/>
                        </a:rPr>
                        <a:t>Deutsche Großsilber</a:t>
                      </a:r>
                      <a:endParaRPr lang="de-DE" sz="1100" b="0" i="0" u="none" strike="noStrike" dirty="0">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1241</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8.      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dirty="0">
                          <a:solidFill>
                            <a:srgbClr val="000000"/>
                          </a:solidFill>
                          <a:latin typeface="+mj-lt"/>
                          <a:cs typeface="Arial"/>
                        </a:rPr>
                        <a:t>Großchinchilla</a:t>
                      </a:r>
                      <a:endParaRPr lang="de-DE" sz="1100" b="0" i="0" u="none" strike="noStrike" dirty="0">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3474</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9.      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dirty="0">
                          <a:solidFill>
                            <a:srgbClr val="000000"/>
                          </a:solidFill>
                          <a:latin typeface="+mj-lt"/>
                          <a:cs typeface="Arial"/>
                        </a:rPr>
                        <a:t>Wiener</a:t>
                      </a:r>
                      <a:endParaRPr lang="de-DE" sz="1100" b="0" i="0" u="none" strike="noStrike" dirty="0">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22954</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10.   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dirty="0">
                          <a:solidFill>
                            <a:srgbClr val="000000"/>
                          </a:solidFill>
                          <a:latin typeface="+mj-lt"/>
                          <a:cs typeface="Arial"/>
                        </a:rPr>
                        <a:t>Rote Neuseeländer</a:t>
                      </a:r>
                      <a:endParaRPr lang="de-DE" sz="1100" b="0" i="0" u="none" strike="noStrike" dirty="0">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7608</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11.   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dirty="0">
                          <a:solidFill>
                            <a:srgbClr val="000000"/>
                          </a:solidFill>
                          <a:latin typeface="+mj-lt"/>
                          <a:cs typeface="Arial"/>
                        </a:rPr>
                        <a:t>Japaner</a:t>
                      </a:r>
                      <a:endParaRPr lang="de-DE" sz="1100" b="0" i="0" u="none" strike="noStrike" dirty="0">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1238</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12.   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dirty="0">
                          <a:solidFill>
                            <a:srgbClr val="000000"/>
                          </a:solidFill>
                          <a:latin typeface="+mj-lt"/>
                          <a:cs typeface="Arial"/>
                        </a:rPr>
                        <a:t>Rheinische Schecken</a:t>
                      </a:r>
                      <a:endParaRPr lang="de-DE" sz="1100" b="0" i="0" u="none" strike="noStrike" dirty="0">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a:solidFill>
                            <a:srgbClr val="000000"/>
                          </a:solidFill>
                          <a:latin typeface="+mj-lt"/>
                          <a:cs typeface="Arial"/>
                        </a:rPr>
                        <a:t>1603</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13.   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a:solidFill>
                            <a:srgbClr val="000000"/>
                          </a:solidFill>
                          <a:latin typeface="+mj-lt"/>
                          <a:cs typeface="Arial"/>
                        </a:rPr>
                        <a:t>Hasenkaninchen</a:t>
                      </a:r>
                      <a:endParaRPr lang="de-DE" sz="1100" b="0" i="0" u="none" strike="noStrike">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a:solidFill>
                            <a:srgbClr val="000000"/>
                          </a:solidFill>
                          <a:latin typeface="+mj-lt"/>
                          <a:cs typeface="Arial"/>
                        </a:rPr>
                        <a:t>4217</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14.   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dirty="0">
                          <a:solidFill>
                            <a:srgbClr val="000000"/>
                          </a:solidFill>
                          <a:latin typeface="+mj-lt"/>
                          <a:cs typeface="Arial"/>
                        </a:rPr>
                        <a:t>Havanna</a:t>
                      </a:r>
                      <a:endParaRPr lang="de-DE" sz="1100" b="0" i="0" u="none" strike="noStrike" dirty="0">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a:solidFill>
                            <a:srgbClr val="000000"/>
                          </a:solidFill>
                          <a:latin typeface="+mj-lt"/>
                          <a:cs typeface="Arial"/>
                        </a:rPr>
                        <a:t>3890</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15.   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dirty="0">
                          <a:solidFill>
                            <a:srgbClr val="000000"/>
                          </a:solidFill>
                          <a:latin typeface="+mj-lt"/>
                          <a:cs typeface="Arial"/>
                        </a:rPr>
                        <a:t>Alaska</a:t>
                      </a:r>
                      <a:endParaRPr lang="de-DE" sz="1100" b="0" i="0" u="none" strike="noStrike" dirty="0">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a:solidFill>
                            <a:srgbClr val="000000"/>
                          </a:solidFill>
                          <a:latin typeface="+mj-lt"/>
                          <a:cs typeface="Arial"/>
                        </a:rPr>
                        <a:t>7625</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16.   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dirty="0">
                          <a:solidFill>
                            <a:srgbClr val="000000"/>
                          </a:solidFill>
                          <a:latin typeface="+mj-lt"/>
                          <a:cs typeface="Arial"/>
                        </a:rPr>
                        <a:t>Thüringer</a:t>
                      </a:r>
                      <a:endParaRPr lang="de-DE" sz="1100" b="0" i="0" u="none" strike="noStrike" dirty="0">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a:solidFill>
                            <a:srgbClr val="000000"/>
                          </a:solidFill>
                          <a:latin typeface="+mj-lt"/>
                          <a:cs typeface="Arial"/>
                        </a:rPr>
                        <a:t>6620</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FF0000"/>
                          </a:solidFill>
                          <a:latin typeface="+mj-lt"/>
                        </a:rPr>
                        <a:t>17.   </a:t>
                      </a:r>
                    </a:p>
                  </a:txBody>
                  <a:tcPr marL="197842" marR="8243" marT="8243" marB="0">
                    <a:lnL>
                      <a:noFill/>
                    </a:lnL>
                    <a:lnR>
                      <a:noFill/>
                    </a:lnR>
                    <a:lnT>
                      <a:noFill/>
                    </a:lnT>
                    <a:lnB>
                      <a:noFill/>
                    </a:lnB>
                  </a:tcPr>
                </a:tc>
                <a:tc>
                  <a:txBody>
                    <a:bodyPr/>
                    <a:lstStyle/>
                    <a:p>
                      <a:pPr algn="l" fontAlgn="b"/>
                      <a:r>
                        <a:rPr lang="de-DE" sz="1100" b="0" i="0" u="none" strike="noStrike" dirty="0">
                          <a:solidFill>
                            <a:srgbClr val="FF0000"/>
                          </a:solidFill>
                          <a:latin typeface="+mj-lt"/>
                        </a:rPr>
                        <a:t>Marderkaninchen</a:t>
                      </a:r>
                    </a:p>
                  </a:txBody>
                  <a:tcPr marL="8243" marR="8243" marT="8243" marB="0" anchor="b">
                    <a:lnL>
                      <a:noFill/>
                    </a:lnL>
                    <a:lnR>
                      <a:noFill/>
                    </a:lnR>
                    <a:lnT>
                      <a:noFill/>
                    </a:lnT>
                    <a:lnB>
                      <a:noFill/>
                    </a:lnB>
                  </a:tcPr>
                </a:tc>
                <a:tc>
                  <a:txBody>
                    <a:bodyPr/>
                    <a:lstStyle/>
                    <a:p>
                      <a:pPr algn="r" fontAlgn="t"/>
                      <a:r>
                        <a:rPr lang="de-DE" sz="1100" b="0" i="0" u="none" strike="noStrike">
                          <a:solidFill>
                            <a:srgbClr val="FF0000"/>
                          </a:solidFill>
                          <a:latin typeface="+mj-lt"/>
                        </a:rPr>
                        <a:t>983</a:t>
                      </a:r>
                    </a:p>
                  </a:txBody>
                  <a:tcPr marL="8243" marR="8243" marT="8243" marB="0">
                    <a:lnL>
                      <a:noFill/>
                    </a:lnL>
                    <a:lnR>
                      <a:noFill/>
                    </a:lnR>
                    <a:lnT>
                      <a:noFill/>
                    </a:lnT>
                    <a:lnB>
                      <a:noFill/>
                    </a:lnB>
                  </a:tcPr>
                </a:tc>
              </a:tr>
              <a:tr h="181262">
                <a:tc>
                  <a:txBody>
                    <a:bodyPr/>
                    <a:lstStyle/>
                    <a:p>
                      <a:pPr algn="l" fontAlgn="t"/>
                      <a:r>
                        <a:rPr lang="de-DE" sz="1100" b="0" i="0" u="none" strike="noStrike">
                          <a:solidFill>
                            <a:srgbClr val="FF0000"/>
                          </a:solidFill>
                          <a:latin typeface="+mj-lt"/>
                        </a:rPr>
                        <a:t>18.   </a:t>
                      </a:r>
                    </a:p>
                  </a:txBody>
                  <a:tcPr marL="197842" marR="8243" marT="8243" marB="0">
                    <a:lnL>
                      <a:noFill/>
                    </a:lnL>
                    <a:lnR>
                      <a:noFill/>
                    </a:lnR>
                    <a:lnT>
                      <a:noFill/>
                    </a:lnT>
                    <a:lnB>
                      <a:noFill/>
                    </a:lnB>
                  </a:tcPr>
                </a:tc>
                <a:tc>
                  <a:txBody>
                    <a:bodyPr/>
                    <a:lstStyle/>
                    <a:p>
                      <a:pPr algn="l" fontAlgn="b"/>
                      <a:r>
                        <a:rPr lang="de-DE" sz="1100" b="0" i="0" u="none" strike="noStrike" dirty="0">
                          <a:solidFill>
                            <a:srgbClr val="FF0000"/>
                          </a:solidFill>
                          <a:latin typeface="+mj-lt"/>
                        </a:rPr>
                        <a:t>Luxkaninchen</a:t>
                      </a:r>
                    </a:p>
                  </a:txBody>
                  <a:tcPr marL="8243" marR="8243" marT="8243" marB="0" anchor="b">
                    <a:lnL>
                      <a:noFill/>
                    </a:lnL>
                    <a:lnR>
                      <a:noFill/>
                    </a:lnR>
                    <a:lnT>
                      <a:noFill/>
                    </a:lnT>
                    <a:lnB>
                      <a:noFill/>
                    </a:lnB>
                  </a:tcPr>
                </a:tc>
                <a:tc>
                  <a:txBody>
                    <a:bodyPr/>
                    <a:lstStyle/>
                    <a:p>
                      <a:pPr algn="r" fontAlgn="t"/>
                      <a:r>
                        <a:rPr lang="de-DE" sz="1100" b="0" i="0" u="none" strike="noStrike">
                          <a:solidFill>
                            <a:srgbClr val="FF0000"/>
                          </a:solidFill>
                          <a:latin typeface="+mj-lt"/>
                        </a:rPr>
                        <a:t>561</a:t>
                      </a: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19.   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dirty="0">
                          <a:solidFill>
                            <a:srgbClr val="000000"/>
                          </a:solidFill>
                          <a:latin typeface="+mj-lt"/>
                          <a:cs typeface="Arial"/>
                        </a:rPr>
                        <a:t>Kleinchinchilla</a:t>
                      </a:r>
                      <a:endParaRPr lang="de-DE" sz="1100" b="0" i="0" u="none" strike="noStrike" dirty="0">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a:solidFill>
                            <a:srgbClr val="000000"/>
                          </a:solidFill>
                          <a:latin typeface="+mj-lt"/>
                          <a:cs typeface="Arial"/>
                        </a:rPr>
                        <a:t>4879</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20.   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dirty="0">
                          <a:solidFill>
                            <a:srgbClr val="000000"/>
                          </a:solidFill>
                          <a:latin typeface="+mj-lt"/>
                          <a:cs typeface="Arial"/>
                        </a:rPr>
                        <a:t>Marburger Feh</a:t>
                      </a:r>
                      <a:endParaRPr lang="de-DE" sz="1100" b="0" i="0" u="none" strike="noStrike" dirty="0">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a:solidFill>
                            <a:srgbClr val="000000"/>
                          </a:solidFill>
                          <a:latin typeface="+mj-lt"/>
                          <a:cs typeface="Arial"/>
                        </a:rPr>
                        <a:t>3890</a:t>
                      </a:r>
                      <a:endParaRPr lang="de-DE" sz="1100" b="0" i="0" u="none" strike="noStrike">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21.   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a:solidFill>
                            <a:srgbClr val="000000"/>
                          </a:solidFill>
                          <a:latin typeface="+mj-lt"/>
                          <a:cs typeface="Arial"/>
                        </a:rPr>
                        <a:t>Perlfeh</a:t>
                      </a:r>
                      <a:endParaRPr lang="de-DE" sz="1100" b="0" i="0" u="none" strike="noStrike">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dirty="0">
                          <a:solidFill>
                            <a:srgbClr val="000000"/>
                          </a:solidFill>
                          <a:latin typeface="+mj-lt"/>
                          <a:cs typeface="Arial"/>
                        </a:rPr>
                        <a:t>2387</a:t>
                      </a:r>
                      <a:endParaRPr lang="de-DE" sz="1100" b="0" i="0" u="none" strike="noStrike" dirty="0">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22.   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a:solidFill>
                            <a:srgbClr val="000000"/>
                          </a:solidFill>
                          <a:latin typeface="+mj-lt"/>
                          <a:cs typeface="Arial"/>
                        </a:rPr>
                        <a:t>Kleinsilber</a:t>
                      </a:r>
                      <a:endParaRPr lang="de-DE" sz="1100" b="0" i="0" u="none" strike="noStrike">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dirty="0">
                          <a:solidFill>
                            <a:srgbClr val="000000"/>
                          </a:solidFill>
                          <a:latin typeface="+mj-lt"/>
                          <a:cs typeface="Arial"/>
                        </a:rPr>
                        <a:t>18182</a:t>
                      </a:r>
                      <a:endParaRPr lang="de-DE" sz="1100" b="0" i="0" u="none" strike="noStrike" dirty="0">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23.   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a:solidFill>
                            <a:srgbClr val="000000"/>
                          </a:solidFill>
                          <a:latin typeface="+mj-lt"/>
                          <a:cs typeface="Arial"/>
                        </a:rPr>
                        <a:t>Englische Schecken</a:t>
                      </a:r>
                      <a:endParaRPr lang="de-DE" sz="1100" b="0" i="0" u="none" strike="noStrike">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dirty="0">
                          <a:solidFill>
                            <a:srgbClr val="000000"/>
                          </a:solidFill>
                          <a:latin typeface="+mj-lt"/>
                          <a:cs typeface="Arial"/>
                        </a:rPr>
                        <a:t>3714</a:t>
                      </a:r>
                      <a:endParaRPr lang="de-DE" sz="1100" b="0" i="0" u="none" strike="noStrike" dirty="0">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24.   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a:solidFill>
                            <a:srgbClr val="000000"/>
                          </a:solidFill>
                          <a:latin typeface="+mj-lt"/>
                          <a:cs typeface="Arial"/>
                        </a:rPr>
                        <a:t>Holländer</a:t>
                      </a:r>
                      <a:endParaRPr lang="de-DE" sz="1100" b="0" i="0" u="none" strike="noStrike">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dirty="0">
                          <a:solidFill>
                            <a:srgbClr val="000000"/>
                          </a:solidFill>
                          <a:latin typeface="+mj-lt"/>
                          <a:cs typeface="Arial"/>
                        </a:rPr>
                        <a:t>5560</a:t>
                      </a:r>
                      <a:endParaRPr lang="de-DE" sz="1100" b="0" i="0" u="none" strike="noStrike" dirty="0">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25.   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a:solidFill>
                            <a:srgbClr val="000000"/>
                          </a:solidFill>
                          <a:latin typeface="+mj-lt"/>
                          <a:cs typeface="Arial"/>
                        </a:rPr>
                        <a:t>Lohkaninchen</a:t>
                      </a:r>
                      <a:endParaRPr lang="de-DE" sz="1100" b="0" i="0" u="none" strike="noStrike">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dirty="0">
                          <a:solidFill>
                            <a:srgbClr val="000000"/>
                          </a:solidFill>
                          <a:latin typeface="+mj-lt"/>
                          <a:cs typeface="Arial"/>
                        </a:rPr>
                        <a:t>11578</a:t>
                      </a:r>
                      <a:endParaRPr lang="de-DE" sz="1100" b="0" i="0" u="none" strike="noStrike" dirty="0">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26.   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a:solidFill>
                            <a:srgbClr val="000000"/>
                          </a:solidFill>
                          <a:latin typeface="+mj-lt"/>
                          <a:cs typeface="Arial"/>
                        </a:rPr>
                        <a:t>Russen</a:t>
                      </a:r>
                      <a:endParaRPr lang="de-DE" sz="1100" b="0" i="0" u="none" strike="noStrike">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dirty="0">
                          <a:solidFill>
                            <a:srgbClr val="000000"/>
                          </a:solidFill>
                          <a:latin typeface="+mj-lt"/>
                          <a:cs typeface="Arial"/>
                        </a:rPr>
                        <a:t>3180</a:t>
                      </a:r>
                      <a:endParaRPr lang="de-DE" sz="1100" b="0" i="0" u="none" strike="noStrike" dirty="0">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27.   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b"/>
                      <a:r>
                        <a:rPr lang="de-DE" sz="1100" b="0" i="0" u="none" strike="noStrike">
                          <a:solidFill>
                            <a:srgbClr val="000000"/>
                          </a:solidFill>
                          <a:latin typeface="+mj-lt"/>
                          <a:cs typeface="Arial"/>
                        </a:rPr>
                        <a:t>Hermelin</a:t>
                      </a:r>
                      <a:endParaRPr lang="de-DE" sz="1100" b="0" i="0" u="none" strike="noStrike">
                        <a:solidFill>
                          <a:srgbClr val="000000"/>
                        </a:solidFill>
                        <a:latin typeface="+mj-lt"/>
                      </a:endParaRPr>
                    </a:p>
                  </a:txBody>
                  <a:tcPr marL="8243" marR="8243" marT="8243" marB="0" anchor="b">
                    <a:lnL>
                      <a:noFill/>
                    </a:lnL>
                    <a:lnR>
                      <a:noFill/>
                    </a:lnR>
                    <a:lnT>
                      <a:noFill/>
                    </a:lnT>
                    <a:lnB>
                      <a:noFill/>
                    </a:lnB>
                  </a:tcPr>
                </a:tc>
                <a:tc>
                  <a:txBody>
                    <a:bodyPr/>
                    <a:lstStyle/>
                    <a:p>
                      <a:pPr algn="r" fontAlgn="t"/>
                      <a:r>
                        <a:rPr lang="de-DE" sz="1100" b="0" i="0" u="none" strike="noStrike" dirty="0">
                          <a:solidFill>
                            <a:srgbClr val="000000"/>
                          </a:solidFill>
                          <a:latin typeface="+mj-lt"/>
                          <a:cs typeface="Arial"/>
                        </a:rPr>
                        <a:t>7086</a:t>
                      </a:r>
                      <a:endParaRPr lang="de-DE" sz="1100" b="0" i="0" u="none" strike="noStrike" dirty="0">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000000"/>
                          </a:solidFill>
                          <a:latin typeface="+mj-lt"/>
                          <a:ea typeface="Arial"/>
                          <a:cs typeface="Arial"/>
                        </a:rPr>
                        <a:t>28.   </a:t>
                      </a:r>
                      <a:endParaRPr lang="de-DE" sz="1100" b="0" i="0" u="none" strike="noStrike">
                        <a:solidFill>
                          <a:srgbClr val="000000"/>
                        </a:solidFill>
                        <a:latin typeface="+mj-lt"/>
                      </a:endParaRPr>
                    </a:p>
                  </a:txBody>
                  <a:tcPr marL="197842" marR="8243" marT="8243" marB="0">
                    <a:lnL>
                      <a:noFill/>
                    </a:lnL>
                    <a:lnR>
                      <a:noFill/>
                    </a:lnR>
                    <a:lnT>
                      <a:noFill/>
                    </a:lnT>
                    <a:lnB>
                      <a:noFill/>
                    </a:lnB>
                  </a:tcPr>
                </a:tc>
                <a:tc>
                  <a:txBody>
                    <a:bodyPr/>
                    <a:lstStyle/>
                    <a:p>
                      <a:pPr algn="l" fontAlgn="t"/>
                      <a:r>
                        <a:rPr lang="de-DE" sz="1100" b="0" i="0" u="none" strike="noStrike">
                          <a:solidFill>
                            <a:srgbClr val="000000"/>
                          </a:solidFill>
                          <a:latin typeface="+mj-lt"/>
                          <a:cs typeface="Arial"/>
                        </a:rPr>
                        <a:t>Rexkaninchen</a:t>
                      </a:r>
                      <a:endParaRPr lang="de-DE" sz="1100" b="0" i="0" u="none" strike="noStrike">
                        <a:solidFill>
                          <a:srgbClr val="000000"/>
                        </a:solidFill>
                        <a:latin typeface="+mj-lt"/>
                      </a:endParaRPr>
                    </a:p>
                  </a:txBody>
                  <a:tcPr marL="8243" marR="8243" marT="8243" marB="0">
                    <a:lnL>
                      <a:noFill/>
                    </a:lnL>
                    <a:lnR>
                      <a:noFill/>
                    </a:lnR>
                    <a:lnT>
                      <a:noFill/>
                    </a:lnT>
                    <a:lnB>
                      <a:noFill/>
                    </a:lnB>
                  </a:tcPr>
                </a:tc>
                <a:tc>
                  <a:txBody>
                    <a:bodyPr/>
                    <a:lstStyle/>
                    <a:p>
                      <a:pPr algn="r" fontAlgn="t"/>
                      <a:r>
                        <a:rPr lang="de-DE" sz="1100" b="0" i="0" u="none" strike="noStrike" dirty="0">
                          <a:solidFill>
                            <a:srgbClr val="000000"/>
                          </a:solidFill>
                          <a:latin typeface="+mj-lt"/>
                          <a:cs typeface="Arial"/>
                        </a:rPr>
                        <a:t>14331</a:t>
                      </a:r>
                      <a:endParaRPr lang="de-DE" sz="1100" b="0" i="0" u="none" strike="noStrike" dirty="0">
                        <a:solidFill>
                          <a:srgbClr val="000000"/>
                        </a:solidFill>
                        <a:latin typeface="+mj-lt"/>
                      </a:endParaRPr>
                    </a:p>
                  </a:txBody>
                  <a:tcPr marL="8243" marR="8243" marT="8243" marB="0">
                    <a:lnL>
                      <a:noFill/>
                    </a:lnL>
                    <a:lnR>
                      <a:noFill/>
                    </a:lnR>
                    <a:lnT>
                      <a:noFill/>
                    </a:lnT>
                    <a:lnB>
                      <a:noFill/>
                    </a:lnB>
                  </a:tcPr>
                </a:tc>
              </a:tr>
              <a:tr h="181262">
                <a:tc>
                  <a:txBody>
                    <a:bodyPr/>
                    <a:lstStyle/>
                    <a:p>
                      <a:pPr algn="l" fontAlgn="t"/>
                      <a:r>
                        <a:rPr lang="de-DE" sz="1100" b="0" i="0" u="none" strike="noStrike">
                          <a:solidFill>
                            <a:srgbClr val="FF0000"/>
                          </a:solidFill>
                          <a:latin typeface="+mj-lt"/>
                        </a:rPr>
                        <a:t>29.   </a:t>
                      </a:r>
                    </a:p>
                  </a:txBody>
                  <a:tcPr marL="197842" marR="8243" marT="8243" marB="0">
                    <a:lnL>
                      <a:noFill/>
                    </a:lnL>
                    <a:lnR>
                      <a:noFill/>
                    </a:lnR>
                    <a:lnT>
                      <a:noFill/>
                    </a:lnT>
                    <a:lnB>
                      <a:noFill/>
                    </a:lnB>
                  </a:tcPr>
                </a:tc>
                <a:tc>
                  <a:txBody>
                    <a:bodyPr/>
                    <a:lstStyle/>
                    <a:p>
                      <a:pPr algn="l" fontAlgn="t"/>
                      <a:r>
                        <a:rPr lang="de-DE" sz="1100" b="0" i="0" u="none" strike="noStrike">
                          <a:solidFill>
                            <a:srgbClr val="FF0000"/>
                          </a:solidFill>
                          <a:latin typeface="+mj-lt"/>
                        </a:rPr>
                        <a:t>Angora</a:t>
                      </a:r>
                    </a:p>
                  </a:txBody>
                  <a:tcPr marL="8243" marR="8243" marT="8243" marB="0">
                    <a:lnL>
                      <a:noFill/>
                    </a:lnL>
                    <a:lnR>
                      <a:noFill/>
                    </a:lnR>
                    <a:lnT>
                      <a:noFill/>
                    </a:lnT>
                    <a:lnB>
                      <a:noFill/>
                    </a:lnB>
                  </a:tcPr>
                </a:tc>
                <a:tc>
                  <a:txBody>
                    <a:bodyPr/>
                    <a:lstStyle/>
                    <a:p>
                      <a:pPr algn="r" fontAlgn="t"/>
                      <a:r>
                        <a:rPr lang="de-DE" sz="1100" b="0" i="0" u="none" strike="noStrike" dirty="0">
                          <a:solidFill>
                            <a:srgbClr val="FF0000"/>
                          </a:solidFill>
                          <a:latin typeface="+mj-lt"/>
                        </a:rPr>
                        <a:t>711</a:t>
                      </a:r>
                    </a:p>
                  </a:txBody>
                  <a:tcPr marL="8243" marR="8243" marT="8243"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ZDRK.jpg"/>
          <p:cNvPicPr>
            <a:picLocks noChangeAspect="1"/>
          </p:cNvPicPr>
          <p:nvPr/>
        </p:nvPicPr>
        <p:blipFill>
          <a:blip r:embed="rId3" cstate="print"/>
          <a:stretch>
            <a:fillRect/>
          </a:stretch>
        </p:blipFill>
        <p:spPr>
          <a:xfrm>
            <a:off x="467544" y="5229200"/>
            <a:ext cx="723598" cy="1061848"/>
          </a:xfrm>
          <a:prstGeom prst="rect">
            <a:avLst/>
          </a:prstGeom>
        </p:spPr>
      </p:pic>
      <p:sp>
        <p:nvSpPr>
          <p:cNvPr id="6" name="Titel 1"/>
          <p:cNvSpPr>
            <a:spLocks noGrp="1"/>
          </p:cNvSpPr>
          <p:nvPr>
            <p:ph type="title"/>
          </p:nvPr>
        </p:nvSpPr>
        <p:spPr>
          <a:xfrm>
            <a:off x="1403648" y="267494"/>
            <a:ext cx="7283152" cy="1104106"/>
          </a:xfrm>
        </p:spPr>
        <p:txBody>
          <a:bodyPr>
            <a:normAutofit/>
          </a:bodyPr>
          <a:lstStyle/>
          <a:p>
            <a:r>
              <a:rPr lang="de-DE" sz="2800" dirty="0" smtClean="0"/>
              <a:t>Erstellen einer „Roten Liste“</a:t>
            </a:r>
            <a:endParaRPr lang="de-DE" sz="2800" dirty="0"/>
          </a:p>
        </p:txBody>
      </p:sp>
      <p:sp>
        <p:nvSpPr>
          <p:cNvPr id="7" name="Inhaltsplatzhalter 1"/>
          <p:cNvSpPr>
            <a:spLocks noGrp="1"/>
          </p:cNvSpPr>
          <p:nvPr>
            <p:ph idx="1"/>
          </p:nvPr>
        </p:nvSpPr>
        <p:spPr>
          <a:xfrm>
            <a:off x="1403648" y="1524000"/>
            <a:ext cx="7283152" cy="2193032"/>
          </a:xfrm>
        </p:spPr>
        <p:txBody>
          <a:bodyPr>
            <a:normAutofit fontScale="92500" lnSpcReduction="20000"/>
          </a:bodyPr>
          <a:lstStyle/>
          <a:p>
            <a:r>
              <a:rPr lang="de-DE" sz="2000" u="sng" dirty="0" smtClean="0">
                <a:solidFill>
                  <a:schemeClr val="tx2"/>
                </a:solidFill>
                <a:latin typeface="+mj-lt"/>
              </a:rPr>
              <a:t>Was ist eine „Rote Liste“ ?</a:t>
            </a:r>
          </a:p>
          <a:p>
            <a:r>
              <a:rPr lang="de-DE" sz="2000" u="sng" dirty="0" smtClean="0">
                <a:solidFill>
                  <a:schemeClr val="tx2"/>
                </a:solidFill>
                <a:latin typeface="+mj-lt"/>
              </a:rPr>
              <a:t>Wer erstellt die anerkannte „Rote Liste“ der gefährdeten Haustierrassen?</a:t>
            </a:r>
            <a:br>
              <a:rPr lang="de-DE" sz="2000" u="sng" dirty="0" smtClean="0">
                <a:solidFill>
                  <a:schemeClr val="tx2"/>
                </a:solidFill>
                <a:latin typeface="+mj-lt"/>
              </a:rPr>
            </a:br>
            <a:r>
              <a:rPr lang="de-DE" sz="2000" dirty="0" smtClean="0">
                <a:solidFill>
                  <a:schemeClr val="tx2"/>
                </a:solidFill>
                <a:latin typeface="+mj-lt"/>
              </a:rPr>
              <a:t>Gesellschaft zur Erhaltung alter und gefährdeter Haustierrassen e.V. (GEH), Sitz Witzenhausen</a:t>
            </a:r>
          </a:p>
          <a:p>
            <a:r>
              <a:rPr lang="de-DE" sz="2000" u="sng" dirty="0" smtClean="0">
                <a:solidFill>
                  <a:schemeClr val="tx2"/>
                </a:solidFill>
                <a:latin typeface="+mj-lt"/>
              </a:rPr>
              <a:t>Beschluss des erweiterten ZDRK-</a:t>
            </a:r>
            <a:r>
              <a:rPr lang="de-DE" sz="2000" u="sng" dirty="0" err="1" smtClean="0">
                <a:solidFill>
                  <a:schemeClr val="tx2"/>
                </a:solidFill>
                <a:latin typeface="+mj-lt"/>
              </a:rPr>
              <a:t>Präsidums</a:t>
            </a:r>
            <a:r>
              <a:rPr lang="de-DE" sz="2000" u="sng" dirty="0" smtClean="0">
                <a:solidFill>
                  <a:schemeClr val="tx2"/>
                </a:solidFill>
                <a:latin typeface="+mj-lt"/>
              </a:rPr>
              <a:t> vom 18.06.2011:</a:t>
            </a:r>
            <a:r>
              <a:rPr lang="de-DE" sz="2000" dirty="0" smtClean="0">
                <a:solidFill>
                  <a:schemeClr val="tx2"/>
                </a:solidFill>
                <a:latin typeface="+mj-lt"/>
              </a:rPr>
              <a:t> </a:t>
            </a:r>
            <a:br>
              <a:rPr lang="de-DE" sz="2000" dirty="0" smtClean="0">
                <a:solidFill>
                  <a:schemeClr val="tx2"/>
                </a:solidFill>
                <a:latin typeface="+mj-lt"/>
              </a:rPr>
            </a:br>
            <a:r>
              <a:rPr lang="de-DE" sz="2000" dirty="0" smtClean="0"/>
              <a:t> </a:t>
            </a:r>
            <a:r>
              <a:rPr lang="de-DE" sz="2000" dirty="0" smtClean="0">
                <a:solidFill>
                  <a:schemeClr val="tx2"/>
                </a:solidFill>
                <a:latin typeface="+mj-lt"/>
              </a:rPr>
              <a:t/>
            </a:r>
            <a:br>
              <a:rPr lang="de-DE" sz="2000" dirty="0" smtClean="0">
                <a:solidFill>
                  <a:schemeClr val="tx2"/>
                </a:solidFill>
                <a:latin typeface="+mj-lt"/>
              </a:rPr>
            </a:br>
            <a:endParaRPr lang="de-DE" sz="1600" dirty="0">
              <a:solidFill>
                <a:schemeClr val="tx2"/>
              </a:solidFill>
              <a:latin typeface="+mj-lt"/>
            </a:endParaRPr>
          </a:p>
        </p:txBody>
      </p:sp>
      <p:graphicFrame>
        <p:nvGraphicFramePr>
          <p:cNvPr id="10" name="Tabelle 9"/>
          <p:cNvGraphicFramePr>
            <a:graphicFrameLocks noGrp="1"/>
          </p:cNvGraphicFramePr>
          <p:nvPr/>
        </p:nvGraphicFramePr>
        <p:xfrm>
          <a:off x="1979712" y="3429000"/>
          <a:ext cx="4680520" cy="2088232"/>
        </p:xfrm>
        <a:graphic>
          <a:graphicData uri="http://schemas.openxmlformats.org/drawingml/2006/table">
            <a:tbl>
              <a:tblPr/>
              <a:tblGrid>
                <a:gridCol w="240587"/>
                <a:gridCol w="2471490"/>
                <a:gridCol w="1968443"/>
              </a:tblGrid>
              <a:tr h="261029">
                <a:tc>
                  <a:txBody>
                    <a:bodyPr/>
                    <a:lstStyle/>
                    <a:p>
                      <a:pPr algn="r" fontAlgn="b"/>
                      <a:r>
                        <a:rPr lang="de-DE" sz="1400" b="0" i="0" u="none" strike="noStrike" dirty="0">
                          <a:solidFill>
                            <a:srgbClr val="000000"/>
                          </a:solidFill>
                          <a:latin typeface="+mj-lt"/>
                        </a:rPr>
                        <a:t>1</a:t>
                      </a:r>
                    </a:p>
                  </a:txBody>
                  <a:tcPr marL="9525" marR="9525" marT="9525" marB="0" anchor="b">
                    <a:lnL>
                      <a:noFill/>
                    </a:lnL>
                    <a:lnR>
                      <a:noFill/>
                    </a:lnR>
                    <a:lnT>
                      <a:noFill/>
                    </a:lnT>
                    <a:lnB>
                      <a:noFill/>
                    </a:lnB>
                    <a:solidFill>
                      <a:srgbClr val="FF0000"/>
                    </a:solidFill>
                  </a:tcPr>
                </a:tc>
                <a:tc>
                  <a:txBody>
                    <a:bodyPr/>
                    <a:lstStyle/>
                    <a:p>
                      <a:pPr algn="l" fontAlgn="b"/>
                      <a:r>
                        <a:rPr lang="de-DE" sz="1400" b="0" i="0" u="none" strike="noStrike">
                          <a:solidFill>
                            <a:srgbClr val="000000"/>
                          </a:solidFill>
                          <a:latin typeface="+mj-lt"/>
                        </a:rPr>
                        <a:t>Englische Widder</a:t>
                      </a:r>
                    </a:p>
                  </a:txBody>
                  <a:tcPr marL="9525" marR="9525" marT="9525" marB="0" anchor="b">
                    <a:lnL>
                      <a:noFill/>
                    </a:lnL>
                    <a:lnR>
                      <a:noFill/>
                    </a:lnR>
                    <a:lnT>
                      <a:noFill/>
                    </a:lnT>
                    <a:lnB>
                      <a:noFill/>
                    </a:lnB>
                    <a:solidFill>
                      <a:srgbClr val="FF0000"/>
                    </a:solidFill>
                  </a:tcPr>
                </a:tc>
                <a:tc>
                  <a:txBody>
                    <a:bodyPr/>
                    <a:lstStyle/>
                    <a:p>
                      <a:pPr algn="l" fontAlgn="b"/>
                      <a:r>
                        <a:rPr lang="de-DE" sz="1400" b="0" i="0" u="none" strike="noStrike">
                          <a:solidFill>
                            <a:srgbClr val="000000"/>
                          </a:solidFill>
                          <a:latin typeface="+mj-lt"/>
                        </a:rPr>
                        <a:t>extrem gefährdet</a:t>
                      </a:r>
                    </a:p>
                  </a:txBody>
                  <a:tcPr marL="9525" marR="9525" marT="9525" marB="0" anchor="b">
                    <a:lnL>
                      <a:noFill/>
                    </a:lnL>
                    <a:lnR>
                      <a:noFill/>
                    </a:lnR>
                    <a:lnT>
                      <a:noFill/>
                    </a:lnT>
                    <a:lnB>
                      <a:noFill/>
                    </a:lnB>
                    <a:solidFill>
                      <a:srgbClr val="FF0000"/>
                    </a:solidFill>
                  </a:tcPr>
                </a:tc>
              </a:tr>
              <a:tr h="261029">
                <a:tc>
                  <a:txBody>
                    <a:bodyPr/>
                    <a:lstStyle/>
                    <a:p>
                      <a:pPr algn="r" fontAlgn="b"/>
                      <a:r>
                        <a:rPr lang="de-DE" sz="1400" b="0" i="0" u="none" strike="noStrike" dirty="0">
                          <a:solidFill>
                            <a:srgbClr val="000000"/>
                          </a:solidFill>
                          <a:latin typeface="+mj-lt"/>
                        </a:rPr>
                        <a:t>2</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dirty="0">
                          <a:solidFill>
                            <a:srgbClr val="000000"/>
                          </a:solidFill>
                          <a:latin typeface="+mj-lt"/>
                        </a:rPr>
                        <a:t>Meißner Widder</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a:solidFill>
                            <a:srgbClr val="000000"/>
                          </a:solidFill>
                          <a:latin typeface="+mj-lt"/>
                        </a:rPr>
                        <a:t>stark gefährdet</a:t>
                      </a:r>
                    </a:p>
                  </a:txBody>
                  <a:tcPr marL="9525" marR="9525" marT="9525" marB="0" anchor="b">
                    <a:lnL>
                      <a:noFill/>
                    </a:lnL>
                    <a:lnR>
                      <a:noFill/>
                    </a:lnR>
                    <a:lnT>
                      <a:noFill/>
                    </a:lnT>
                    <a:lnB>
                      <a:noFill/>
                    </a:lnB>
                    <a:solidFill>
                      <a:srgbClr val="D99795"/>
                    </a:solidFill>
                  </a:tcPr>
                </a:tc>
              </a:tr>
              <a:tr h="261029">
                <a:tc>
                  <a:txBody>
                    <a:bodyPr/>
                    <a:lstStyle/>
                    <a:p>
                      <a:pPr algn="r" fontAlgn="b"/>
                      <a:r>
                        <a:rPr lang="de-DE" sz="1400" b="0" i="0" u="none" strike="noStrike">
                          <a:solidFill>
                            <a:srgbClr val="000000"/>
                          </a:solidFill>
                          <a:latin typeface="+mj-lt"/>
                        </a:rPr>
                        <a:t>3</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dirty="0">
                          <a:solidFill>
                            <a:srgbClr val="000000"/>
                          </a:solidFill>
                          <a:latin typeface="+mj-lt"/>
                        </a:rPr>
                        <a:t>Deutsche Großsilber</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dirty="0">
                          <a:solidFill>
                            <a:srgbClr val="000000"/>
                          </a:solidFill>
                          <a:latin typeface="+mj-lt"/>
                        </a:rPr>
                        <a:t>stark gefährdet</a:t>
                      </a:r>
                    </a:p>
                  </a:txBody>
                  <a:tcPr marL="9525" marR="9525" marT="9525" marB="0" anchor="b">
                    <a:lnL>
                      <a:noFill/>
                    </a:lnL>
                    <a:lnR>
                      <a:noFill/>
                    </a:lnR>
                    <a:lnT>
                      <a:noFill/>
                    </a:lnT>
                    <a:lnB>
                      <a:noFill/>
                    </a:lnB>
                    <a:solidFill>
                      <a:srgbClr val="D99795"/>
                    </a:solidFill>
                  </a:tcPr>
                </a:tc>
              </a:tr>
              <a:tr h="261029">
                <a:tc>
                  <a:txBody>
                    <a:bodyPr/>
                    <a:lstStyle/>
                    <a:p>
                      <a:pPr algn="r" fontAlgn="b"/>
                      <a:r>
                        <a:rPr lang="de-DE" sz="1400" b="0" i="0" u="none" strike="noStrike">
                          <a:solidFill>
                            <a:srgbClr val="000000"/>
                          </a:solidFill>
                          <a:latin typeface="+mj-lt"/>
                        </a:rPr>
                        <a:t>4</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dirty="0">
                          <a:solidFill>
                            <a:srgbClr val="000000"/>
                          </a:solidFill>
                          <a:latin typeface="+mj-lt"/>
                        </a:rPr>
                        <a:t>Japaner</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a:solidFill>
                            <a:srgbClr val="000000"/>
                          </a:solidFill>
                          <a:latin typeface="+mj-lt"/>
                        </a:rPr>
                        <a:t>stark gefährdet</a:t>
                      </a:r>
                    </a:p>
                  </a:txBody>
                  <a:tcPr marL="9525" marR="9525" marT="9525" marB="0" anchor="b">
                    <a:lnL>
                      <a:noFill/>
                    </a:lnL>
                    <a:lnR>
                      <a:noFill/>
                    </a:lnR>
                    <a:lnT>
                      <a:noFill/>
                    </a:lnT>
                    <a:lnB>
                      <a:noFill/>
                    </a:lnB>
                    <a:solidFill>
                      <a:srgbClr val="D99795"/>
                    </a:solidFill>
                  </a:tcPr>
                </a:tc>
              </a:tr>
              <a:tr h="261029">
                <a:tc>
                  <a:txBody>
                    <a:bodyPr/>
                    <a:lstStyle/>
                    <a:p>
                      <a:pPr algn="r" fontAlgn="b"/>
                      <a:r>
                        <a:rPr lang="de-DE" sz="1400" b="0" i="0" u="none" strike="noStrike">
                          <a:solidFill>
                            <a:srgbClr val="000000"/>
                          </a:solidFill>
                          <a:latin typeface="+mj-lt"/>
                        </a:rPr>
                        <a:t>5</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dirty="0">
                          <a:solidFill>
                            <a:srgbClr val="000000"/>
                          </a:solidFill>
                          <a:latin typeface="+mj-lt"/>
                        </a:rPr>
                        <a:t>Luxkaninchen</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a:solidFill>
                            <a:srgbClr val="000000"/>
                          </a:solidFill>
                          <a:latin typeface="+mj-lt"/>
                        </a:rPr>
                        <a:t>stark gefährdet</a:t>
                      </a:r>
                    </a:p>
                  </a:txBody>
                  <a:tcPr marL="9525" marR="9525" marT="9525" marB="0" anchor="b">
                    <a:lnL>
                      <a:noFill/>
                    </a:lnL>
                    <a:lnR>
                      <a:noFill/>
                    </a:lnR>
                    <a:lnT>
                      <a:noFill/>
                    </a:lnT>
                    <a:lnB>
                      <a:noFill/>
                    </a:lnB>
                    <a:solidFill>
                      <a:srgbClr val="D99795"/>
                    </a:solidFill>
                  </a:tcPr>
                </a:tc>
              </a:tr>
              <a:tr h="261029">
                <a:tc>
                  <a:txBody>
                    <a:bodyPr/>
                    <a:lstStyle/>
                    <a:p>
                      <a:pPr algn="r" fontAlgn="b"/>
                      <a:r>
                        <a:rPr lang="de-DE" sz="1400" b="0" i="0" u="none" strike="noStrike">
                          <a:solidFill>
                            <a:srgbClr val="000000"/>
                          </a:solidFill>
                          <a:latin typeface="+mj-lt"/>
                        </a:rPr>
                        <a:t>6</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dirty="0">
                          <a:solidFill>
                            <a:srgbClr val="000000"/>
                          </a:solidFill>
                          <a:latin typeface="+mj-lt"/>
                        </a:rPr>
                        <a:t>Marderkaninchen</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a:solidFill>
                            <a:srgbClr val="000000"/>
                          </a:solidFill>
                          <a:latin typeface="+mj-lt"/>
                        </a:rPr>
                        <a:t>stark gefährdet</a:t>
                      </a:r>
                    </a:p>
                  </a:txBody>
                  <a:tcPr marL="9525" marR="9525" marT="9525" marB="0" anchor="b">
                    <a:lnL>
                      <a:noFill/>
                    </a:lnL>
                    <a:lnR>
                      <a:noFill/>
                    </a:lnR>
                    <a:lnT>
                      <a:noFill/>
                    </a:lnT>
                    <a:lnB>
                      <a:noFill/>
                    </a:lnB>
                    <a:solidFill>
                      <a:srgbClr val="D99795"/>
                    </a:solidFill>
                  </a:tcPr>
                </a:tc>
              </a:tr>
              <a:tr h="261029">
                <a:tc>
                  <a:txBody>
                    <a:bodyPr/>
                    <a:lstStyle/>
                    <a:p>
                      <a:pPr algn="r" fontAlgn="b"/>
                      <a:r>
                        <a:rPr lang="de-DE" sz="1400" b="0" i="0" u="none" strike="noStrike">
                          <a:solidFill>
                            <a:srgbClr val="000000"/>
                          </a:solidFill>
                          <a:latin typeface="+mj-lt"/>
                        </a:rPr>
                        <a:t>7</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dirty="0">
                          <a:solidFill>
                            <a:srgbClr val="000000"/>
                          </a:solidFill>
                          <a:latin typeface="+mj-lt"/>
                        </a:rPr>
                        <a:t>Angora</a:t>
                      </a:r>
                    </a:p>
                  </a:txBody>
                  <a:tcPr marL="9525" marR="9525" marT="9525" marB="0" anchor="b">
                    <a:lnL>
                      <a:noFill/>
                    </a:lnL>
                    <a:lnR>
                      <a:noFill/>
                    </a:lnR>
                    <a:lnT>
                      <a:noFill/>
                    </a:lnT>
                    <a:lnB>
                      <a:noFill/>
                    </a:lnB>
                    <a:solidFill>
                      <a:srgbClr val="D99795"/>
                    </a:solidFill>
                  </a:tcPr>
                </a:tc>
                <a:tc>
                  <a:txBody>
                    <a:bodyPr/>
                    <a:lstStyle/>
                    <a:p>
                      <a:pPr algn="l" fontAlgn="b"/>
                      <a:r>
                        <a:rPr lang="de-DE" sz="1400" b="0" i="0" u="none" strike="noStrike">
                          <a:solidFill>
                            <a:srgbClr val="000000"/>
                          </a:solidFill>
                          <a:latin typeface="+mj-lt"/>
                        </a:rPr>
                        <a:t>stark gefährdet</a:t>
                      </a:r>
                    </a:p>
                  </a:txBody>
                  <a:tcPr marL="9525" marR="9525" marT="9525" marB="0" anchor="b">
                    <a:lnL>
                      <a:noFill/>
                    </a:lnL>
                    <a:lnR>
                      <a:noFill/>
                    </a:lnR>
                    <a:lnT>
                      <a:noFill/>
                    </a:lnT>
                    <a:lnB>
                      <a:noFill/>
                    </a:lnB>
                    <a:solidFill>
                      <a:srgbClr val="D99795"/>
                    </a:solidFill>
                  </a:tcPr>
                </a:tc>
              </a:tr>
              <a:tr h="261029">
                <a:tc>
                  <a:txBody>
                    <a:bodyPr/>
                    <a:lstStyle/>
                    <a:p>
                      <a:pPr algn="r" fontAlgn="b"/>
                      <a:r>
                        <a:rPr lang="de-DE" sz="1400" b="0" i="0" u="none" strike="noStrike">
                          <a:solidFill>
                            <a:srgbClr val="000000"/>
                          </a:solidFill>
                          <a:latin typeface="+mj-lt"/>
                        </a:rPr>
                        <a:t>8</a:t>
                      </a:r>
                    </a:p>
                  </a:txBody>
                  <a:tcPr marL="9525" marR="9525" marT="9525" marB="0" anchor="b">
                    <a:lnL>
                      <a:noFill/>
                    </a:lnL>
                    <a:lnR>
                      <a:noFill/>
                    </a:lnR>
                    <a:lnT>
                      <a:noFill/>
                    </a:lnT>
                    <a:lnB>
                      <a:noFill/>
                    </a:lnB>
                    <a:solidFill>
                      <a:srgbClr val="F2DDDC"/>
                    </a:solidFill>
                  </a:tcPr>
                </a:tc>
                <a:tc>
                  <a:txBody>
                    <a:bodyPr/>
                    <a:lstStyle/>
                    <a:p>
                      <a:pPr algn="l" fontAlgn="b"/>
                      <a:r>
                        <a:rPr lang="de-DE" sz="1400" b="0" i="0" u="none" strike="noStrike" dirty="0">
                          <a:solidFill>
                            <a:srgbClr val="000000"/>
                          </a:solidFill>
                          <a:latin typeface="+mj-lt"/>
                        </a:rPr>
                        <a:t>Rheinische Schecken</a:t>
                      </a:r>
                    </a:p>
                  </a:txBody>
                  <a:tcPr marL="9525" marR="9525" marT="9525" marB="0" anchor="b">
                    <a:lnL>
                      <a:noFill/>
                    </a:lnL>
                    <a:lnR>
                      <a:noFill/>
                    </a:lnR>
                    <a:lnT>
                      <a:noFill/>
                    </a:lnT>
                    <a:lnB>
                      <a:noFill/>
                    </a:lnB>
                    <a:solidFill>
                      <a:srgbClr val="F2DDDC"/>
                    </a:solidFill>
                  </a:tcPr>
                </a:tc>
                <a:tc>
                  <a:txBody>
                    <a:bodyPr/>
                    <a:lstStyle/>
                    <a:p>
                      <a:pPr algn="l" fontAlgn="b"/>
                      <a:r>
                        <a:rPr lang="de-DE" sz="1400" b="0" i="0" u="none" strike="noStrike" dirty="0">
                          <a:solidFill>
                            <a:srgbClr val="000000"/>
                          </a:solidFill>
                          <a:latin typeface="+mj-lt"/>
                        </a:rPr>
                        <a:t>gefährdet</a:t>
                      </a:r>
                    </a:p>
                  </a:txBody>
                  <a:tcPr marL="9525" marR="9525" marT="9525" marB="0" anchor="b">
                    <a:lnL>
                      <a:noFill/>
                    </a:lnL>
                    <a:lnR>
                      <a:noFill/>
                    </a:lnR>
                    <a:lnT>
                      <a:noFill/>
                    </a:lnT>
                    <a:lnB>
                      <a:noFill/>
                    </a:lnB>
                    <a:solidFill>
                      <a:srgbClr val="F2DDD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ZDRK.jpg"/>
          <p:cNvPicPr>
            <a:picLocks noChangeAspect="1"/>
          </p:cNvPicPr>
          <p:nvPr/>
        </p:nvPicPr>
        <p:blipFill>
          <a:blip r:embed="rId3" cstate="print"/>
          <a:stretch>
            <a:fillRect/>
          </a:stretch>
        </p:blipFill>
        <p:spPr>
          <a:xfrm>
            <a:off x="467544" y="5229200"/>
            <a:ext cx="723598" cy="1061848"/>
          </a:xfrm>
          <a:prstGeom prst="rect">
            <a:avLst/>
          </a:prstGeom>
        </p:spPr>
      </p:pic>
      <p:sp>
        <p:nvSpPr>
          <p:cNvPr id="6" name="Titel 1"/>
          <p:cNvSpPr>
            <a:spLocks noGrp="1"/>
          </p:cNvSpPr>
          <p:nvPr>
            <p:ph type="title"/>
          </p:nvPr>
        </p:nvSpPr>
        <p:spPr>
          <a:xfrm>
            <a:off x="1403648" y="267494"/>
            <a:ext cx="7283152" cy="1104106"/>
          </a:xfrm>
        </p:spPr>
        <p:txBody>
          <a:bodyPr>
            <a:normAutofit/>
          </a:bodyPr>
          <a:lstStyle/>
          <a:p>
            <a:r>
              <a:rPr lang="de-DE" sz="2800" dirty="0" smtClean="0"/>
              <a:t>Neuzuchtverfahren</a:t>
            </a:r>
            <a:endParaRPr lang="de-DE" sz="2800" dirty="0"/>
          </a:p>
        </p:txBody>
      </p:sp>
      <p:sp>
        <p:nvSpPr>
          <p:cNvPr id="7" name="Inhaltsplatzhalter 1"/>
          <p:cNvSpPr>
            <a:spLocks noGrp="1"/>
          </p:cNvSpPr>
          <p:nvPr>
            <p:ph idx="1"/>
          </p:nvPr>
        </p:nvSpPr>
        <p:spPr>
          <a:xfrm>
            <a:off x="1403648" y="1340768"/>
            <a:ext cx="7283152" cy="4968552"/>
          </a:xfrm>
        </p:spPr>
        <p:txBody>
          <a:bodyPr>
            <a:normAutofit/>
          </a:bodyPr>
          <a:lstStyle/>
          <a:p>
            <a:r>
              <a:rPr lang="de-DE" sz="1900" dirty="0" smtClean="0">
                <a:solidFill>
                  <a:schemeClr val="tx2"/>
                </a:solidFill>
                <a:latin typeface="+mj-lt"/>
              </a:rPr>
              <a:t>Kein Satzungsziel!</a:t>
            </a:r>
          </a:p>
          <a:p>
            <a:r>
              <a:rPr lang="de-DE" sz="1900" u="sng" dirty="0" smtClean="0">
                <a:solidFill>
                  <a:schemeClr val="tx2"/>
                </a:solidFill>
                <a:latin typeface="+mj-lt"/>
              </a:rPr>
              <a:t>Satzung ZDRK (§ 3, Satz 5):</a:t>
            </a:r>
            <a:br>
              <a:rPr lang="de-DE" sz="1900" u="sng" dirty="0" smtClean="0">
                <a:solidFill>
                  <a:schemeClr val="tx2"/>
                </a:solidFill>
                <a:latin typeface="+mj-lt"/>
              </a:rPr>
            </a:br>
            <a:r>
              <a:rPr lang="de-DE" sz="1900" u="sng" dirty="0" smtClean="0">
                <a:solidFill>
                  <a:schemeClr val="tx2"/>
                </a:solidFill>
                <a:latin typeface="+mj-lt"/>
              </a:rPr>
              <a:t/>
            </a:r>
            <a:br>
              <a:rPr lang="de-DE" sz="1900" u="sng" dirty="0" smtClean="0">
                <a:solidFill>
                  <a:schemeClr val="tx2"/>
                </a:solidFill>
                <a:latin typeface="+mj-lt"/>
              </a:rPr>
            </a:br>
            <a:r>
              <a:rPr lang="de-DE" sz="1800" dirty="0" smtClean="0">
                <a:solidFill>
                  <a:srgbClr val="FF0000"/>
                </a:solidFill>
                <a:latin typeface="+mj-lt"/>
              </a:rPr>
              <a:t>„Arterhaltung der Rassekaninchen unter Beachtung ihrer Gesundheit und Leistungsfähigkeit unter Beachtung, dass bei Festlegung der einzelnen Rassestandards und Zusammenstellung der Zuchtstämme nicht auf Grund vererbter Merkmale Körperteile oder Organe für den artgemäßen Gebrauch fehlen oder untauglich oder umgestaltet sind und hierdurch dem Tier Schmerzen, Leiden oder Schäden entstehen.“</a:t>
            </a:r>
            <a:r>
              <a:rPr lang="de-DE" sz="1900" u="sng" dirty="0" smtClean="0">
                <a:solidFill>
                  <a:schemeClr val="tx2"/>
                </a:solidFill>
                <a:latin typeface="+mj-lt"/>
              </a:rPr>
              <a:t/>
            </a:r>
            <a:br>
              <a:rPr lang="de-DE" sz="1900" u="sng" dirty="0" smtClean="0">
                <a:solidFill>
                  <a:schemeClr val="tx2"/>
                </a:solidFill>
                <a:latin typeface="+mj-lt"/>
              </a:rPr>
            </a:br>
            <a:endParaRPr lang="de-DE" sz="1900" dirty="0" smtClean="0">
              <a:solidFill>
                <a:schemeClr val="tx2"/>
              </a:solidFill>
              <a:latin typeface="+mj-lt"/>
            </a:endParaRPr>
          </a:p>
          <a:p>
            <a:r>
              <a:rPr lang="de-DE" sz="1900" dirty="0" smtClean="0">
                <a:solidFill>
                  <a:schemeClr val="tx2"/>
                </a:solidFill>
                <a:latin typeface="+mj-lt"/>
              </a:rPr>
              <a:t>Nach fünfjähriger Pause sind seit diesem Jahr wieder Neuzuchtversuche möglich!</a:t>
            </a:r>
            <a:br>
              <a:rPr lang="de-DE" sz="1900" dirty="0" smtClean="0">
                <a:solidFill>
                  <a:schemeClr val="tx2"/>
                </a:solidFill>
                <a:latin typeface="+mj-lt"/>
              </a:rPr>
            </a:br>
            <a:r>
              <a:rPr lang="de-DE" sz="1900" dirty="0" smtClean="0">
                <a:solidFill>
                  <a:schemeClr val="tx2"/>
                </a:solidFill>
                <a:latin typeface="+mj-lt"/>
              </a:rPr>
              <a:t>Kriterien für die Zulassung zum Anerkennungsverfahren seit 01.01.2007:</a:t>
            </a:r>
            <a:br>
              <a:rPr lang="de-DE" sz="1900" dirty="0" smtClean="0">
                <a:solidFill>
                  <a:schemeClr val="tx2"/>
                </a:solidFill>
                <a:latin typeface="+mj-lt"/>
              </a:rPr>
            </a:br>
            <a:r>
              <a:rPr lang="de-DE" sz="1900" dirty="0" smtClean="0">
                <a:solidFill>
                  <a:schemeClr val="tx2"/>
                </a:solidFill>
                <a:latin typeface="+mj-lt"/>
              </a:rPr>
              <a:t> Anträge von mindesten fünf Züchtern aus 3 Landesverbänden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267494"/>
            <a:ext cx="7067128" cy="1104106"/>
          </a:xfrm>
        </p:spPr>
        <p:txBody>
          <a:bodyPr>
            <a:normAutofit/>
          </a:bodyPr>
          <a:lstStyle/>
          <a:p>
            <a:r>
              <a:rPr lang="de-DE" sz="2800" dirty="0" smtClean="0"/>
              <a:t>Natur! – Gesunde Umwelt!</a:t>
            </a:r>
            <a:endParaRPr lang="de-DE" sz="2800" dirty="0"/>
          </a:p>
        </p:txBody>
      </p:sp>
      <p:pic>
        <p:nvPicPr>
          <p:cNvPr id="4" name="Grafik 3" descr="ZDRK.jpg"/>
          <p:cNvPicPr>
            <a:picLocks noChangeAspect="1"/>
          </p:cNvPicPr>
          <p:nvPr/>
        </p:nvPicPr>
        <p:blipFill>
          <a:blip r:embed="rId3" cstate="print"/>
          <a:stretch>
            <a:fillRect/>
          </a:stretch>
        </p:blipFill>
        <p:spPr>
          <a:xfrm>
            <a:off x="467544" y="5229200"/>
            <a:ext cx="723598" cy="1061848"/>
          </a:xfrm>
          <a:prstGeom prst="rect">
            <a:avLst/>
          </a:prstGeom>
        </p:spPr>
      </p:pic>
      <p:pic>
        <p:nvPicPr>
          <p:cNvPr id="1026" name="Picture 2" descr="C:\Dokumente und Einstellungen\Administrator\Lokale Einstellungen\Temporary Internet Files\Content.IE5\XEGDR2J5\MP900177349[1].jpg"/>
          <p:cNvPicPr>
            <a:picLocks noChangeAspect="1" noChangeArrowheads="1"/>
          </p:cNvPicPr>
          <p:nvPr/>
        </p:nvPicPr>
        <p:blipFill>
          <a:blip r:embed="rId4" cstate="print"/>
          <a:srcRect/>
          <a:stretch>
            <a:fillRect/>
          </a:stretch>
        </p:blipFill>
        <p:spPr bwMode="auto">
          <a:xfrm>
            <a:off x="1619672" y="1628800"/>
            <a:ext cx="7018038" cy="468052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ZDRK.jpg"/>
          <p:cNvPicPr>
            <a:picLocks noChangeAspect="1"/>
          </p:cNvPicPr>
          <p:nvPr/>
        </p:nvPicPr>
        <p:blipFill>
          <a:blip r:embed="rId3" cstate="print"/>
          <a:stretch>
            <a:fillRect/>
          </a:stretch>
        </p:blipFill>
        <p:spPr>
          <a:xfrm>
            <a:off x="467544" y="5229200"/>
            <a:ext cx="723598" cy="1061848"/>
          </a:xfrm>
          <a:prstGeom prst="rect">
            <a:avLst/>
          </a:prstGeom>
        </p:spPr>
      </p:pic>
      <p:sp>
        <p:nvSpPr>
          <p:cNvPr id="4" name="Inhaltsplatzhalter 1"/>
          <p:cNvSpPr txBox="1">
            <a:spLocks/>
          </p:cNvSpPr>
          <p:nvPr/>
        </p:nvSpPr>
        <p:spPr>
          <a:xfrm>
            <a:off x="1403648" y="1340768"/>
            <a:ext cx="7283152" cy="3240360"/>
          </a:xfrm>
          <a:prstGeom prst="rect">
            <a:avLst/>
          </a:prstGeom>
        </p:spPr>
        <p:txBody>
          <a:bodyPr>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de-DE" b="0" i="0" u="none" strike="noStrike" kern="1200" cap="none" spc="0" normalizeH="0" baseline="0" noProof="0" dirty="0" smtClean="0">
                <a:ln>
                  <a:noFill/>
                </a:ln>
                <a:solidFill>
                  <a:schemeClr val="tx2"/>
                </a:solidFill>
                <a:effectLst/>
                <a:uLnTx/>
                <a:uFillTx/>
                <a:latin typeface="+mj-lt"/>
                <a:ea typeface="+mn-ea"/>
                <a:cs typeface="+mn-cs"/>
              </a:rPr>
              <a:t>Zur Anerkennung als neue Rasse oder Farbschlag sind folgende Voraussetzungen zu erfüllen:</a:t>
            </a: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r>
              <a:rPr kumimoji="0" lang="de-DE" sz="1400" b="0" i="0" u="none" strike="noStrike" kern="1200" cap="none" spc="0" normalizeH="0" baseline="0" noProof="0" dirty="0" smtClean="0">
                <a:ln>
                  <a:noFill/>
                </a:ln>
                <a:solidFill>
                  <a:schemeClr val="tx2"/>
                </a:solidFill>
                <a:effectLst/>
                <a:uLnTx/>
                <a:uFillTx/>
                <a:latin typeface="+mj-lt"/>
                <a:ea typeface="+mn-ea"/>
                <a:cs typeface="+mn-cs"/>
              </a:rPr>
              <a:t>Erreichen des züchterischen Zieles, das bei Genehmigung der Neuzüchtung  festgelegt wurde</a:t>
            </a: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r>
              <a:rPr kumimoji="0" lang="de-DE" sz="1400" b="0" i="0" u="none" strike="noStrike" kern="1200" cap="none" spc="0" normalizeH="0" baseline="0" noProof="0" dirty="0" smtClean="0">
                <a:ln>
                  <a:noFill/>
                </a:ln>
                <a:solidFill>
                  <a:schemeClr val="tx2"/>
                </a:solidFill>
                <a:effectLst/>
                <a:uLnTx/>
                <a:uFillTx/>
                <a:latin typeface="+mj-lt"/>
                <a:ea typeface="+mn-ea"/>
                <a:cs typeface="+mn-cs"/>
              </a:rPr>
              <a:t>Ausreichende Vorstellung der Neuzüchtung auf Bundesschauen bzw. Bundes-</a:t>
            </a:r>
            <a:r>
              <a:rPr kumimoji="0" lang="de-DE" sz="1400" b="0" i="0" u="none" strike="noStrike" kern="1200" cap="none" spc="0" normalizeH="0" baseline="0" noProof="0" dirty="0" err="1" smtClean="0">
                <a:ln>
                  <a:noFill/>
                </a:ln>
                <a:solidFill>
                  <a:schemeClr val="tx2"/>
                </a:solidFill>
                <a:effectLst/>
                <a:uLnTx/>
                <a:uFillTx/>
                <a:latin typeface="+mj-lt"/>
                <a:ea typeface="+mn-ea"/>
                <a:cs typeface="+mn-cs"/>
              </a:rPr>
              <a:t>Rammlerschauen</a:t>
            </a:r>
            <a:endParaRPr kumimoji="0" lang="de-DE" sz="1400" b="0" i="0" u="none" strike="noStrike" kern="1200" cap="none" spc="0" normalizeH="0" baseline="0" noProof="0" dirty="0" smtClean="0">
              <a:ln>
                <a:noFill/>
              </a:ln>
              <a:solidFill>
                <a:schemeClr val="tx2"/>
              </a:solidFill>
              <a:effectLst/>
              <a:uLnTx/>
              <a:uFillTx/>
              <a:latin typeface="+mj-lt"/>
              <a:ea typeface="+mn-ea"/>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r>
              <a:rPr kumimoji="0" lang="de-DE" sz="1400" b="0" i="0" u="none" strike="noStrike" kern="1200" cap="none" spc="0" normalizeH="0" baseline="0" noProof="0" dirty="0" smtClean="0">
                <a:ln>
                  <a:noFill/>
                </a:ln>
                <a:solidFill>
                  <a:schemeClr val="tx2"/>
                </a:solidFill>
                <a:effectLst/>
                <a:uLnTx/>
                <a:uFillTx/>
                <a:latin typeface="+mj-lt"/>
                <a:ea typeface="+mn-ea"/>
                <a:cs typeface="+mn-cs"/>
              </a:rPr>
              <a:t>Vorhandensein einer ausreichend großen Startpopulation, die Gewähr dafür bietet, dass eine genetische Breite der neuen Rasse oder Farbschlag erzielt werden kann.</a:t>
            </a:r>
            <a:br>
              <a:rPr kumimoji="0" lang="de-DE" sz="1400" b="0" i="0" u="none" strike="noStrike" kern="1200" cap="none" spc="0" normalizeH="0" baseline="0" noProof="0" dirty="0" smtClean="0">
                <a:ln>
                  <a:noFill/>
                </a:ln>
                <a:solidFill>
                  <a:schemeClr val="tx2"/>
                </a:solidFill>
                <a:effectLst/>
                <a:uLnTx/>
                <a:uFillTx/>
                <a:latin typeface="+mj-lt"/>
                <a:ea typeface="+mn-ea"/>
                <a:cs typeface="+mn-cs"/>
              </a:rPr>
            </a:br>
            <a:r>
              <a:rPr kumimoji="0" lang="de-DE" sz="1400" b="0" i="0" u="none" strike="noStrike" kern="1200" cap="none" spc="0" normalizeH="0" baseline="0" noProof="0" dirty="0" smtClean="0">
                <a:ln>
                  <a:noFill/>
                </a:ln>
                <a:solidFill>
                  <a:schemeClr val="tx2"/>
                </a:solidFill>
                <a:effectLst/>
                <a:uLnTx/>
                <a:uFillTx/>
                <a:latin typeface="+mj-lt"/>
                <a:ea typeface="+mn-ea"/>
                <a:cs typeface="+mn-cs"/>
              </a:rPr>
              <a:t>Voraussetzung: </a:t>
            </a:r>
            <a:br>
              <a:rPr kumimoji="0" lang="de-DE" sz="1400" b="0" i="0" u="none" strike="noStrike" kern="1200" cap="none" spc="0" normalizeH="0" baseline="0" noProof="0" dirty="0" smtClean="0">
                <a:ln>
                  <a:noFill/>
                </a:ln>
                <a:solidFill>
                  <a:schemeClr val="tx2"/>
                </a:solidFill>
                <a:effectLst/>
                <a:uLnTx/>
                <a:uFillTx/>
                <a:latin typeface="+mj-lt"/>
                <a:ea typeface="+mn-ea"/>
                <a:cs typeface="+mn-cs"/>
              </a:rPr>
            </a:br>
            <a:r>
              <a:rPr kumimoji="0" lang="de-DE" sz="1400" b="0" i="0" u="none" strike="noStrike" kern="1200" cap="none" spc="0" normalizeH="0" baseline="0" noProof="0" dirty="0" smtClean="0">
                <a:ln>
                  <a:noFill/>
                </a:ln>
                <a:solidFill>
                  <a:schemeClr val="tx2"/>
                </a:solidFill>
                <a:effectLst/>
                <a:uLnTx/>
                <a:uFillTx/>
                <a:latin typeface="+mj-lt"/>
                <a:ea typeface="+mn-ea"/>
                <a:cs typeface="+mn-cs"/>
              </a:rPr>
              <a:t>10 erfasste Zuchten aus fünf Landesverbänden und das Vorhandensein von mindestens 400 Nachzuchttieren</a:t>
            </a: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r>
              <a:rPr kumimoji="0" lang="de-DE" sz="1400" b="0" i="0" u="none" strike="noStrike" kern="1200" cap="none" spc="0" normalizeH="0" baseline="0" noProof="0" dirty="0" smtClean="0">
                <a:ln>
                  <a:noFill/>
                </a:ln>
                <a:solidFill>
                  <a:schemeClr val="tx2"/>
                </a:solidFill>
                <a:effectLst/>
                <a:uLnTx/>
                <a:uFillTx/>
                <a:latin typeface="+mj-lt"/>
                <a:ea typeface="+mn-ea"/>
                <a:cs typeface="+mn-cs"/>
              </a:rPr>
              <a:t>Ziel muss sein, dass die neue Rasse oder Farbschlag in relativ kurzer Zeit den Status einer gesicherten Population erreicht!</a:t>
            </a:r>
          </a:p>
          <a:p>
            <a:pPr marL="822960" marR="0" lvl="1" indent="-285750" algn="l" defTabSz="914400" rtl="0" eaLnBrk="1" fontAlgn="auto" latinLnBrk="0" hangingPunct="1">
              <a:lnSpc>
                <a:spcPct val="100000"/>
              </a:lnSpc>
              <a:spcBef>
                <a:spcPct val="20000"/>
              </a:spcBef>
              <a:spcAft>
                <a:spcPts val="0"/>
              </a:spcAft>
              <a:buClr>
                <a:schemeClr val="accent1"/>
              </a:buClr>
              <a:buSzPct val="95000"/>
              <a:buFont typeface="Verdana"/>
              <a:buChar char="›"/>
              <a:tabLst/>
              <a:defRPr/>
            </a:pPr>
            <a:endParaRPr kumimoji="0" lang="de-DE" sz="1200" b="0" i="0" u="none" strike="noStrike" kern="1200" cap="none" spc="0" normalizeH="0" baseline="0" noProof="0" dirty="0">
              <a:ln>
                <a:noFill/>
              </a:ln>
              <a:solidFill>
                <a:schemeClr val="tx2"/>
              </a:solidFill>
              <a:effectLst/>
              <a:uLnTx/>
              <a:uFillTx/>
              <a:latin typeface="+mj-lt"/>
              <a:ea typeface="+mn-ea"/>
              <a:cs typeface="+mn-cs"/>
            </a:endParaRPr>
          </a:p>
        </p:txBody>
      </p:sp>
      <p:sp>
        <p:nvSpPr>
          <p:cNvPr id="5" name="Titel 1"/>
          <p:cNvSpPr txBox="1">
            <a:spLocks/>
          </p:cNvSpPr>
          <p:nvPr/>
        </p:nvSpPr>
        <p:spPr>
          <a:xfrm>
            <a:off x="1403648" y="267494"/>
            <a:ext cx="7283152" cy="1104106"/>
          </a:xfrm>
          <a:prstGeom prst="rect">
            <a:avLst/>
          </a:prstGeom>
        </p:spPr>
        <p:txBody>
          <a:bodyPr>
            <a:normAutofit/>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smtClean="0">
                <a:ln w="6350">
                  <a:noFill/>
                </a:ln>
                <a:solidFill>
                  <a:schemeClr val="tx2"/>
                </a:solidFill>
                <a:effectLst/>
                <a:uLnTx/>
                <a:uFillTx/>
                <a:latin typeface="+mj-lt"/>
                <a:ea typeface="+mj-ea"/>
                <a:cs typeface="+mj-cs"/>
              </a:rPr>
              <a:t>Neuzuchtverfahren</a:t>
            </a:r>
            <a:endParaRPr kumimoji="0" lang="de-DE" sz="2800" b="0" i="0" u="none" strike="noStrike" kern="1200" cap="none" spc="0" normalizeH="0" baseline="0" noProof="0" dirty="0">
              <a:ln w="6350">
                <a:noFill/>
              </a:ln>
              <a:solidFill>
                <a:schemeClr val="tx2"/>
              </a:solidFill>
              <a:effectLst/>
              <a:uLnTx/>
              <a:uFillTx/>
              <a:latin typeface="+mj-lt"/>
              <a:ea typeface="+mj-ea"/>
              <a:cs typeface="+mj-cs"/>
            </a:endParaRPr>
          </a:p>
        </p:txBody>
      </p:sp>
      <p:sp>
        <p:nvSpPr>
          <p:cNvPr id="6" name="Inhaltsplatzhalter 1"/>
          <p:cNvSpPr txBox="1">
            <a:spLocks/>
          </p:cNvSpPr>
          <p:nvPr/>
        </p:nvSpPr>
        <p:spPr>
          <a:xfrm>
            <a:off x="1475656" y="4725144"/>
            <a:ext cx="7283152" cy="1472952"/>
          </a:xfrm>
          <a:prstGeom prst="rect">
            <a:avLst/>
          </a:prstGeom>
        </p:spPr>
        <p:txBody>
          <a:bodyPr>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de-DE" b="0" i="0" u="none" strike="noStrike" kern="1200" cap="none" spc="0" normalizeH="0" baseline="0" noProof="0" dirty="0" smtClean="0">
                <a:ln>
                  <a:noFill/>
                </a:ln>
                <a:solidFill>
                  <a:schemeClr val="tx2"/>
                </a:solidFill>
                <a:effectLst/>
                <a:uLnTx/>
                <a:uFillTx/>
                <a:latin typeface="+mj-lt"/>
                <a:ea typeface="+mn-ea"/>
                <a:cs typeface="+mn-cs"/>
              </a:rPr>
              <a:t>Neue Rassen oder Farbschläge</a:t>
            </a:r>
            <a:r>
              <a:rPr kumimoji="0" lang="de-DE" b="0" i="0" u="none" strike="noStrike" kern="1200" cap="none" spc="0" normalizeH="0" noProof="0" dirty="0" smtClean="0">
                <a:ln>
                  <a:noFill/>
                </a:ln>
                <a:solidFill>
                  <a:schemeClr val="tx2"/>
                </a:solidFill>
                <a:effectLst/>
                <a:uLnTx/>
                <a:uFillTx/>
                <a:latin typeface="+mj-lt"/>
                <a:ea typeface="+mn-ea"/>
                <a:cs typeface="+mn-cs"/>
              </a:rPr>
              <a:t> sollen sinnvolle Ergänzungen des vorhandenen Rassekanons sein!</a:t>
            </a:r>
          </a:p>
          <a:p>
            <a:pPr marL="448056" lvl="0" indent="-384048">
              <a:spcBef>
                <a:spcPct val="20000"/>
              </a:spcBef>
              <a:buClr>
                <a:schemeClr val="accent1"/>
              </a:buClr>
              <a:buSzPct val="80000"/>
              <a:buFont typeface="Wingdings 2"/>
              <a:buChar char=""/>
              <a:defRPr/>
            </a:pPr>
            <a:r>
              <a:rPr lang="de-DE" dirty="0" smtClean="0">
                <a:solidFill>
                  <a:schemeClr val="tx2"/>
                </a:solidFill>
                <a:latin typeface="+mj-lt"/>
              </a:rPr>
              <a:t>Keine Schädigungen der bereits zugelassenen Rassen und Farbschläge!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2"/>
          </p:nvPr>
        </p:nvSpPr>
        <p:spPr/>
        <p:txBody>
          <a:bodyPr/>
          <a:lstStyle/>
          <a:p>
            <a:r>
              <a:rPr lang="en-US" smtClean="0"/>
              <a:t>Your logo here</a:t>
            </a:r>
            <a:endParaRPr lang="en-US" dirty="0"/>
          </a:p>
        </p:txBody>
      </p:sp>
      <p:graphicFrame>
        <p:nvGraphicFramePr>
          <p:cNvPr id="3" name="Tabelle 2"/>
          <p:cNvGraphicFramePr>
            <a:graphicFrameLocks noGrp="1"/>
          </p:cNvGraphicFramePr>
          <p:nvPr/>
        </p:nvGraphicFramePr>
        <p:xfrm>
          <a:off x="1619672" y="116632"/>
          <a:ext cx="6696745" cy="6480726"/>
        </p:xfrm>
        <a:graphic>
          <a:graphicData uri="http://schemas.openxmlformats.org/drawingml/2006/table">
            <a:tbl>
              <a:tblPr/>
              <a:tblGrid>
                <a:gridCol w="455132"/>
                <a:gridCol w="1617611"/>
                <a:gridCol w="561962"/>
                <a:gridCol w="1196614"/>
                <a:gridCol w="2865426"/>
              </a:tblGrid>
              <a:tr h="289466">
                <a:tc gridSpan="5">
                  <a:txBody>
                    <a:bodyPr/>
                    <a:lstStyle/>
                    <a:p>
                      <a:pPr algn="l" fontAlgn="ctr">
                        <a:lnSpc>
                          <a:spcPct val="120000"/>
                        </a:lnSpc>
                        <a:spcAft>
                          <a:spcPts val="0"/>
                        </a:spcAft>
                      </a:pPr>
                      <a:r>
                        <a:rPr lang="de-DE" sz="600" b="1" dirty="0">
                          <a:solidFill>
                            <a:srgbClr val="000000"/>
                          </a:solidFill>
                          <a:latin typeface="LinotypeFinnegan-Bold"/>
                          <a:ea typeface="Calibri"/>
                          <a:cs typeface="LinotypeFinnegan-Bold"/>
                        </a:rPr>
                        <a:t>Tabelle: Neuzüchtungen im ZDRK, Stand: Januar 2012</a:t>
                      </a:r>
                      <a:endParaRPr lang="de-DE" sz="600" dirty="0">
                        <a:latin typeface="Cambria"/>
                        <a:ea typeface="Cambria"/>
                        <a:cs typeface="Times New Roman"/>
                      </a:endParaRPr>
                    </a:p>
                  </a:txBody>
                  <a:tcPr marL="18204" marR="18204" marT="36088" marB="36088">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F98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92121">
                <a:tc>
                  <a:txBody>
                    <a:bodyPr/>
                    <a:lstStyle/>
                    <a:p>
                      <a:pPr algn="l" fontAlgn="ctr">
                        <a:lnSpc>
                          <a:spcPct val="120000"/>
                        </a:lnSpc>
                        <a:spcAft>
                          <a:spcPts val="0"/>
                        </a:spcAft>
                      </a:pPr>
                      <a:r>
                        <a:rPr lang="de-DE" sz="600">
                          <a:solidFill>
                            <a:srgbClr val="000000"/>
                          </a:solidFill>
                          <a:latin typeface="LinotypeFinnegan-Medium"/>
                          <a:ea typeface="Calibri"/>
                          <a:cs typeface="LinotypeFinnegan-Medium"/>
                        </a:rPr>
                        <a:t>Lfd. Nr.</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ABF8F"/>
                    </a:solidFill>
                  </a:tcPr>
                </a:tc>
                <a:tc>
                  <a:txBody>
                    <a:bodyPr/>
                    <a:lstStyle/>
                    <a:p>
                      <a:pPr algn="l" fontAlgn="ctr">
                        <a:lnSpc>
                          <a:spcPct val="120000"/>
                        </a:lnSpc>
                        <a:spcAft>
                          <a:spcPts val="0"/>
                        </a:spcAft>
                      </a:pPr>
                      <a:r>
                        <a:rPr lang="de-DE" sz="600">
                          <a:solidFill>
                            <a:srgbClr val="000000"/>
                          </a:solidFill>
                          <a:latin typeface="LinotypeFinnegan-Medium"/>
                          <a:ea typeface="Calibri"/>
                          <a:cs typeface="LinotypeFinnegan-Medium"/>
                        </a:rPr>
                        <a:t>Rasse/Farbenschlag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ABF8F"/>
                    </a:solidFill>
                  </a:tcPr>
                </a:tc>
                <a:tc>
                  <a:txBody>
                    <a:bodyPr/>
                    <a:lstStyle/>
                    <a:p>
                      <a:pPr algn="ctr" fontAlgn="ctr">
                        <a:lnSpc>
                          <a:spcPct val="120000"/>
                        </a:lnSpc>
                        <a:spcAft>
                          <a:spcPts val="0"/>
                        </a:spcAft>
                      </a:pPr>
                      <a:r>
                        <a:rPr lang="de-DE" sz="600">
                          <a:solidFill>
                            <a:srgbClr val="000000"/>
                          </a:solidFill>
                          <a:latin typeface="LinotypeFinnegan-Medium"/>
                          <a:ea typeface="Calibri"/>
                          <a:cs typeface="LinotypeFinnegan-Medium"/>
                        </a:rPr>
                        <a:t>zugel. seit</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ABF8F"/>
                    </a:solidFill>
                  </a:tcPr>
                </a:tc>
                <a:tc>
                  <a:txBody>
                    <a:bodyPr/>
                    <a:lstStyle/>
                    <a:p>
                      <a:pPr algn="l" fontAlgn="ctr">
                        <a:lnSpc>
                          <a:spcPct val="120000"/>
                        </a:lnSpc>
                        <a:spcAft>
                          <a:spcPts val="0"/>
                        </a:spcAft>
                      </a:pPr>
                      <a:r>
                        <a:rPr lang="de-DE" sz="600">
                          <a:solidFill>
                            <a:srgbClr val="000000"/>
                          </a:solidFill>
                          <a:latin typeface="LinotypeFinnegan-Medium"/>
                          <a:ea typeface="Calibri"/>
                          <a:cs typeface="LinotypeFinnegan-Medium"/>
                        </a:rPr>
                        <a:t>Anz. der reg. Zuchten, LV</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ABF8F"/>
                    </a:solidFill>
                  </a:tcPr>
                </a:tc>
                <a:tc>
                  <a:txBody>
                    <a:bodyPr/>
                    <a:lstStyle/>
                    <a:p>
                      <a:pPr algn="l" fontAlgn="ctr">
                        <a:lnSpc>
                          <a:spcPct val="120000"/>
                        </a:lnSpc>
                        <a:spcAft>
                          <a:spcPts val="0"/>
                        </a:spcAft>
                      </a:pPr>
                      <a:r>
                        <a:rPr lang="de-DE" sz="600">
                          <a:solidFill>
                            <a:srgbClr val="000000"/>
                          </a:solidFill>
                          <a:latin typeface="LinotypeFinnegan-Medium"/>
                          <a:ea typeface="Calibri"/>
                          <a:cs typeface="LinotypeFinnegan-Medium"/>
                        </a:rPr>
                        <a:t>Erläuterungen</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ABF8F"/>
                    </a:solidFill>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Champagne-Silber</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2005</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08              06</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Anerkennungsverfahren mit Auflagen verlängert bis Dezember 2013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02</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Mecklenburger Schecken, </a:t>
                      </a:r>
                      <a:endParaRPr lang="de-DE" sz="600">
                        <a:latin typeface="Cambria"/>
                        <a:ea typeface="Cambria"/>
                        <a:cs typeface="Times New Roman"/>
                      </a:endParaRPr>
                    </a:p>
                    <a:p>
                      <a:pPr algn="l" fontAlgn="ctr">
                        <a:lnSpc>
                          <a:spcPct val="120000"/>
                        </a:lnSpc>
                        <a:spcAft>
                          <a:spcPts val="0"/>
                        </a:spcAft>
                      </a:pPr>
                      <a:r>
                        <a:rPr lang="de-DE" sz="600">
                          <a:solidFill>
                            <a:srgbClr val="000000"/>
                          </a:solidFill>
                          <a:latin typeface="LinotypeFinnegan-Regular"/>
                          <a:ea typeface="Calibri"/>
                          <a:cs typeface="LinotypeFinnegan-Regular"/>
                        </a:rPr>
                        <a:t>thüringerfarbig-weiß</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1997</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dirty="0">
                          <a:solidFill>
                            <a:srgbClr val="000000"/>
                          </a:solidFill>
                          <a:latin typeface="LinotypeFinnegan-Regular"/>
                          <a:ea typeface="Calibri"/>
                          <a:cs typeface="LinotypeFinnegan-Regular"/>
                        </a:rPr>
                        <a:t>15              09 </a:t>
                      </a:r>
                      <a:endParaRPr lang="de-DE" sz="600" dirty="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Anerkennungsverfahren mit Auflagen verlängert bis Dezember 2013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Mecklenburger Schecken,</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eisengrau- und dunkelgrau-weiß</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08              05</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Als Neuzüchtung zu kennzeichnen bis 30. September 2012, </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danach in der Allgemeinen Abteilung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Mecklenburger Schecken,</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wildfarben-weiß</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09              05</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Als Neuzüchtung zu kennzeichnen bis 30. September 2012, </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danach in der Allgemeinen Abteilung </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05</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Große Marderkaninchen, blau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18              09</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Als Neuzüchtung zu kennzeichnen bis 30. September 2012, </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danach in der Allgemeinen Abteilung </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it-IT" sz="600">
                          <a:solidFill>
                            <a:srgbClr val="000000"/>
                          </a:solidFill>
                          <a:latin typeface="LinotypeFinnegan-Regular"/>
                          <a:ea typeface="Calibri"/>
                          <a:cs typeface="LinotypeFinnegan-Regular"/>
                        </a:rPr>
                        <a:t>06</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it-IT" sz="600">
                          <a:solidFill>
                            <a:srgbClr val="000000"/>
                          </a:solidFill>
                          <a:latin typeface="LinotypeFinnegan-Regular"/>
                          <a:ea typeface="Calibri"/>
                          <a:cs typeface="LinotypeFinnegan-Regular"/>
                        </a:rPr>
                        <a:t>Hasenkaninchen, lohfarbig schwarz</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it-IT" sz="600">
                          <a:solidFill>
                            <a:srgbClr val="000000"/>
                          </a:solidFill>
                          <a:latin typeface="LinotypeFinnegan-Regular"/>
                          <a:ea typeface="Calibri"/>
                          <a:cs typeface="LinotypeFinnegan-Regular"/>
                        </a:rPr>
                        <a:t>2004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it-IT" sz="600" dirty="0">
                          <a:solidFill>
                            <a:srgbClr val="000000"/>
                          </a:solidFill>
                          <a:latin typeface="LinotypeFinnegan-Regular"/>
                          <a:ea typeface="Calibri"/>
                          <a:cs typeface="LinotypeFinnegan-Regular"/>
                        </a:rPr>
                        <a:t>100</a:t>
                      </a:r>
                      <a:r>
                        <a:rPr lang="de-DE" sz="600" dirty="0">
                          <a:solidFill>
                            <a:srgbClr val="000000"/>
                          </a:solidFill>
                          <a:latin typeface="LinotypeFinnegan-Regular"/>
                          <a:ea typeface="Calibri"/>
                          <a:cs typeface="LinotypeFinnegan-Regular"/>
                        </a:rPr>
                        <a:t>              </a:t>
                      </a:r>
                      <a:r>
                        <a:rPr lang="it-IT" sz="600" dirty="0">
                          <a:solidFill>
                            <a:srgbClr val="000000"/>
                          </a:solidFill>
                          <a:latin typeface="LinotypeFinnegan-Regular"/>
                          <a:ea typeface="Calibri"/>
                          <a:cs typeface="LinotypeFinnegan-Regular"/>
                        </a:rPr>
                        <a:t>16</a:t>
                      </a:r>
                      <a:endParaRPr lang="de-DE" sz="600" dirty="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Als Neuzüchtung zu kennzeichnen bis 30. September 2012, </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danach in der Allgemeinen Abteilung </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175029">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07</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Kleinschecken, wildfarben-weiß</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2011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11              04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08</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Deutsche Kleinwidder,</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weißgrannenfarbig schwarz</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2012</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05              03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175029">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09</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Blaue Holicer</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2011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08              04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10</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Zwergschecken, thüringerfarbig-weiß</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09              05</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Anerkennungsverfahren mit Auflagen verlängert bis Dezember 2013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Farbenzwerge, wildfarben-weiß (Mantelzeichnung)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15              09</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Anerkennungsverfahren mit Auflagen verlängert bis Dezember 2013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12</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Farbenzwerge, schwarz-weiß (Mantelzeichnung)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37              13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Als Neuzüchtung zu kennzeichnen bis 30. September 2012, </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danach in der Allgemeinen Abteilung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Farbenzwerge, blau-weiß (Mantelzeichnung)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27              10</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Als Neuzüchtung zu kennzeichnen bis 30. September 2012, </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danach in der Allgemeinen Abteilung </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Farbenzwerge, havannafarbig-weiß (Mantelzeichnung)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2011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07            04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15</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Farbenzwerge, rot-weiß (Mantelzeichnung)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2012</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06              04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16</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Satin-Rhön</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2000</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29              12</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Als Neuzüchtung zu kennzeichnen bis 30. September 2012, </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danach in der Allgemeinen Abteilung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175029">
                <a:tc>
                  <a:txBody>
                    <a:bodyPr/>
                    <a:lstStyle/>
                    <a:p>
                      <a:pPr algn="ctr" fontAlgn="ctr">
                        <a:lnSpc>
                          <a:spcPct val="120000"/>
                        </a:lnSpc>
                        <a:spcAft>
                          <a:spcPts val="0"/>
                        </a:spcAft>
                      </a:pPr>
                      <a:r>
                        <a:rPr lang="en-GB" sz="600">
                          <a:solidFill>
                            <a:srgbClr val="000000"/>
                          </a:solidFill>
                          <a:latin typeface="LinotypeFinnegan-Regular"/>
                          <a:ea typeface="Calibri"/>
                          <a:cs typeface="LinotypeFinnegan-Regular"/>
                        </a:rPr>
                        <a:t>17</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en-GB" sz="600">
                          <a:solidFill>
                            <a:srgbClr val="000000"/>
                          </a:solidFill>
                          <a:latin typeface="LinotypeFinnegan-Regular"/>
                          <a:ea typeface="Calibri"/>
                          <a:cs typeface="LinotypeFinnegan-Regular"/>
                        </a:rPr>
                        <a:t>Thüringer-Rexe</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en-GB" sz="600">
                          <a:solidFill>
                            <a:srgbClr val="000000"/>
                          </a:solidFill>
                          <a:latin typeface="LinotypeFinnegan-Regular"/>
                          <a:ea typeface="Calibri"/>
                          <a:cs typeface="LinotypeFinnegan-Regular"/>
                        </a:rPr>
                        <a:t>2011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07              04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18</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Schwarzgrannen-Rexe</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2003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20              07</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Anerkennungsverfahren mit Auflagen verlängert bis Dezember 2013</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175029">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19</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Zwerg-Rexe, japanerfarbig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2011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09              04</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292121">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Zwergfuchskaninchen, gelb</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1998</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13              05</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Als Neuzüchtung zu kennzeichnen bis 30. September 2012, </a:t>
                      </a:r>
                      <a:br>
                        <a:rPr lang="de-DE" sz="600">
                          <a:solidFill>
                            <a:srgbClr val="000000"/>
                          </a:solidFill>
                          <a:latin typeface="LinotypeFinnegan-Regular"/>
                          <a:ea typeface="Calibri"/>
                          <a:cs typeface="LinotypeFinnegan-Regular"/>
                        </a:rPr>
                      </a:br>
                      <a:r>
                        <a:rPr lang="de-DE" sz="600">
                          <a:solidFill>
                            <a:srgbClr val="000000"/>
                          </a:solidFill>
                          <a:latin typeface="LinotypeFinnegan-Regular"/>
                          <a:ea typeface="Calibri"/>
                          <a:cs typeface="LinotypeFinnegan-Regular"/>
                        </a:rPr>
                        <a:t>danach in der Allgemeinen Abteilung </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175029">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Genter Bartkaninchen, wildfarben</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2011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19              10</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r>
              <a:tr h="175029">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22</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Löwenköpfchen, rhönfarbig</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2011</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ctr" fontAlgn="ctr">
                        <a:lnSpc>
                          <a:spcPct val="120000"/>
                        </a:lnSpc>
                        <a:spcAft>
                          <a:spcPts val="0"/>
                        </a:spcAft>
                      </a:pPr>
                      <a:r>
                        <a:rPr lang="de-DE" sz="600">
                          <a:solidFill>
                            <a:srgbClr val="000000"/>
                          </a:solidFill>
                          <a:latin typeface="LinotypeFinnegan-Regular"/>
                          <a:ea typeface="Calibri"/>
                          <a:cs typeface="LinotypeFinnegan-Regular"/>
                        </a:rPr>
                        <a:t>21              10</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algn="l" fontAlgn="ctr">
                        <a:lnSpc>
                          <a:spcPct val="120000"/>
                        </a:lnSpc>
                        <a:spcAft>
                          <a:spcPts val="0"/>
                        </a:spcAft>
                      </a:pPr>
                      <a:r>
                        <a:rPr lang="de-DE" sz="600">
                          <a:solidFill>
                            <a:srgbClr val="000000"/>
                          </a:solidFill>
                          <a:latin typeface="LinotypeFinnegan-Regular"/>
                          <a:ea typeface="Calibri"/>
                          <a:cs typeface="LinotypeFinnegan-Regular"/>
                        </a:rPr>
                        <a:t>NEU</a:t>
                      </a:r>
                      <a:endParaRPr lang="de-DE" sz="60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r>
              <a:tr h="175029">
                <a:tc gridSpan="5">
                  <a:txBody>
                    <a:bodyPr/>
                    <a:lstStyle/>
                    <a:p>
                      <a:pPr algn="l" fontAlgn="ctr">
                        <a:lnSpc>
                          <a:spcPct val="120000"/>
                        </a:lnSpc>
                        <a:spcAft>
                          <a:spcPts val="0"/>
                        </a:spcAft>
                      </a:pPr>
                      <a:r>
                        <a:rPr lang="de-DE" sz="600" dirty="0">
                          <a:solidFill>
                            <a:srgbClr val="000000"/>
                          </a:solidFill>
                          <a:latin typeface="LinotypeFinnegan-Medium"/>
                          <a:ea typeface="Calibri"/>
                          <a:cs typeface="LinotypeFinnegan-Medium"/>
                        </a:rPr>
                        <a:t>Anmerkungen:</a:t>
                      </a:r>
                      <a:r>
                        <a:rPr lang="de-DE" sz="600" dirty="0">
                          <a:solidFill>
                            <a:srgbClr val="000000"/>
                          </a:solidFill>
                          <a:latin typeface="LinotypeFinnegan-Regular"/>
                          <a:ea typeface="Calibri"/>
                          <a:cs typeface="LinotypeFinnegan-Regular"/>
                        </a:rPr>
                        <a:t> Die Zwerg-Satin, rot, sind seit Beginn des Zuchtjahres 2012 als neue Rasse anerkannt.</a:t>
                      </a:r>
                      <a:endParaRPr lang="de-DE" sz="600" dirty="0">
                        <a:latin typeface="Cambria"/>
                        <a:ea typeface="Cambria"/>
                        <a:cs typeface="Times New Roman"/>
                      </a:endParaRPr>
                    </a:p>
                  </a:txBody>
                  <a:tcPr marL="18204" marR="18204" marT="18204" marB="18204">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ABF8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cxnSp>
        <p:nvCxnSpPr>
          <p:cNvPr id="4" name="Gerade Verbindung mit Pfeil 3"/>
          <p:cNvCxnSpPr/>
          <p:nvPr/>
        </p:nvCxnSpPr>
        <p:spPr>
          <a:xfrm>
            <a:off x="683568" y="1772816"/>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683568" y="3645024"/>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683568" y="4005064"/>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683568" y="4509120"/>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683568" y="4941168"/>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611560" y="5373216"/>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683568" y="5661248"/>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683568" y="2060848"/>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683568" y="2348880"/>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ZDRK.jpg"/>
          <p:cNvPicPr>
            <a:picLocks noChangeAspect="1"/>
          </p:cNvPicPr>
          <p:nvPr/>
        </p:nvPicPr>
        <p:blipFill>
          <a:blip r:embed="rId3" cstate="print"/>
          <a:stretch>
            <a:fillRect/>
          </a:stretch>
        </p:blipFill>
        <p:spPr>
          <a:xfrm>
            <a:off x="467544" y="5229200"/>
            <a:ext cx="723598" cy="1061848"/>
          </a:xfrm>
          <a:prstGeom prst="rect">
            <a:avLst/>
          </a:prstGeom>
        </p:spPr>
      </p:pic>
      <p:sp>
        <p:nvSpPr>
          <p:cNvPr id="7" name="Textfeld 6"/>
          <p:cNvSpPr txBox="1"/>
          <p:nvPr/>
        </p:nvSpPr>
        <p:spPr>
          <a:xfrm>
            <a:off x="1187624" y="2924944"/>
            <a:ext cx="6983771" cy="523220"/>
          </a:xfrm>
          <a:prstGeom prst="rect">
            <a:avLst/>
          </a:prstGeom>
          <a:noFill/>
        </p:spPr>
        <p:txBody>
          <a:bodyPr wrap="none" rtlCol="0">
            <a:spAutoFit/>
          </a:bodyPr>
          <a:lstStyle/>
          <a:p>
            <a:r>
              <a:rPr lang="de-DE" sz="2800" dirty="0" smtClean="0">
                <a:solidFill>
                  <a:schemeClr val="tx2"/>
                </a:solidFill>
                <a:latin typeface="+mj-lt"/>
              </a:rPr>
              <a:t>Ich bedanke mich für Eure Aufmerksamkeit...</a:t>
            </a:r>
            <a:endParaRPr lang="de-DE" sz="2800" dirty="0">
              <a:solidFill>
                <a:schemeClr val="tx2"/>
              </a:solidFill>
              <a:latin typeface="+mj-lt"/>
            </a:endParaRPr>
          </a:p>
        </p:txBody>
      </p:sp>
      <p:pic>
        <p:nvPicPr>
          <p:cNvPr id="2049" name="Picture 1"/>
          <p:cNvPicPr>
            <a:picLocks noChangeAspect="1" noChangeArrowheads="1"/>
          </p:cNvPicPr>
          <p:nvPr/>
        </p:nvPicPr>
        <p:blipFill>
          <a:blip r:embed="rId4" cstate="print"/>
          <a:srcRect/>
          <a:stretch>
            <a:fillRect/>
          </a:stretch>
        </p:blipFill>
        <p:spPr bwMode="auto">
          <a:xfrm>
            <a:off x="1187624" y="260648"/>
            <a:ext cx="2884042" cy="223224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4932039" y="260648"/>
            <a:ext cx="2952329" cy="2214247"/>
          </a:xfrm>
          <a:prstGeom prst="rect">
            <a:avLst/>
          </a:prstGeom>
          <a:noFill/>
          <a:ln w="9525">
            <a:noFill/>
            <a:miter lim="800000"/>
            <a:headEnd/>
            <a:tailEnd/>
          </a:ln>
        </p:spPr>
      </p:pic>
      <p:pic>
        <p:nvPicPr>
          <p:cNvPr id="2052" name="Picture 4" descr="D:\Eigene Dateien\BUNDESRAMMLERSCHAU_09\Werbung\Messe_Kassel.jpg"/>
          <p:cNvPicPr>
            <a:picLocks noChangeAspect="1" noChangeArrowheads="1"/>
          </p:cNvPicPr>
          <p:nvPr/>
        </p:nvPicPr>
        <p:blipFill>
          <a:blip r:embed="rId6" cstate="print"/>
          <a:srcRect/>
          <a:stretch>
            <a:fillRect/>
          </a:stretch>
        </p:blipFill>
        <p:spPr bwMode="auto">
          <a:xfrm>
            <a:off x="1331640" y="3717032"/>
            <a:ext cx="3453482" cy="2448272"/>
          </a:xfrm>
          <a:prstGeom prst="rect">
            <a:avLst/>
          </a:prstGeom>
          <a:noFill/>
        </p:spPr>
      </p:pic>
      <p:pic>
        <p:nvPicPr>
          <p:cNvPr id="2053" name="Picture 5"/>
          <p:cNvPicPr>
            <a:picLocks noChangeAspect="1" noChangeArrowheads="1"/>
          </p:cNvPicPr>
          <p:nvPr/>
        </p:nvPicPr>
        <p:blipFill>
          <a:blip r:embed="rId7" cstate="print"/>
          <a:srcRect/>
          <a:stretch>
            <a:fillRect/>
          </a:stretch>
        </p:blipFill>
        <p:spPr bwMode="auto">
          <a:xfrm>
            <a:off x="5076056" y="3717032"/>
            <a:ext cx="3528392" cy="25477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0-#ppt_w/2"/>
                                          </p:val>
                                        </p:tav>
                                        <p:tav tm="100000">
                                          <p:val>
                                            <p:strVal val="#ppt_x"/>
                                          </p:val>
                                        </p:tav>
                                      </p:tavLst>
                                    </p:anim>
                                    <p:anim calcmode="lin" valueType="num">
                                      <p:cBhvr additive="base">
                                        <p:cTn id="8"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1+#ppt_w/2"/>
                                          </p:val>
                                        </p:tav>
                                        <p:tav tm="100000">
                                          <p:val>
                                            <p:strVal val="#ppt_x"/>
                                          </p:val>
                                        </p:tav>
                                      </p:tavLst>
                                    </p:anim>
                                    <p:anim calcmode="lin" valueType="num">
                                      <p:cBhvr additive="base">
                                        <p:cTn id="1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0-#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267494"/>
            <a:ext cx="7139136" cy="1104106"/>
          </a:xfrm>
        </p:spPr>
        <p:txBody>
          <a:bodyPr>
            <a:normAutofit/>
          </a:bodyPr>
          <a:lstStyle/>
          <a:p>
            <a:r>
              <a:rPr lang="de-DE" sz="2800" dirty="0" smtClean="0"/>
              <a:t>Glückliche Tiere! – Gesunde Nahrung!</a:t>
            </a:r>
            <a:endParaRPr lang="de-DE" sz="2800" dirty="0"/>
          </a:p>
        </p:txBody>
      </p:sp>
      <p:pic>
        <p:nvPicPr>
          <p:cNvPr id="4" name="Grafik 3" descr="ZDRK.jpg"/>
          <p:cNvPicPr>
            <a:picLocks noChangeAspect="1"/>
          </p:cNvPicPr>
          <p:nvPr/>
        </p:nvPicPr>
        <p:blipFill>
          <a:blip r:embed="rId3" cstate="print"/>
          <a:stretch>
            <a:fillRect/>
          </a:stretch>
        </p:blipFill>
        <p:spPr>
          <a:xfrm>
            <a:off x="467544" y="5229200"/>
            <a:ext cx="723598" cy="1061848"/>
          </a:xfrm>
          <a:prstGeom prst="rect">
            <a:avLst/>
          </a:prstGeom>
        </p:spPr>
      </p:pic>
      <p:pic>
        <p:nvPicPr>
          <p:cNvPr id="2056" name="Picture 8" descr="C:\Dokumente und Einstellungen\Administrator\Lokale Einstellungen\Temporary Internet Files\Content.IE5\XR05DS13\MP900262513[1].jpg"/>
          <p:cNvPicPr>
            <a:picLocks noChangeAspect="1" noChangeArrowheads="1"/>
          </p:cNvPicPr>
          <p:nvPr/>
        </p:nvPicPr>
        <p:blipFill>
          <a:blip r:embed="rId4" cstate="print"/>
          <a:srcRect/>
          <a:stretch>
            <a:fillRect/>
          </a:stretch>
        </p:blipFill>
        <p:spPr bwMode="auto">
          <a:xfrm>
            <a:off x="1619672" y="1556792"/>
            <a:ext cx="6951432" cy="47525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267494"/>
            <a:ext cx="7067128" cy="1104106"/>
          </a:xfrm>
        </p:spPr>
        <p:txBody>
          <a:bodyPr>
            <a:normAutofit/>
          </a:bodyPr>
          <a:lstStyle/>
          <a:p>
            <a:r>
              <a:rPr lang="de-DE" sz="2800" dirty="0" smtClean="0"/>
              <a:t>Leben auf dem Land!?</a:t>
            </a:r>
            <a:endParaRPr lang="de-DE" sz="2800" dirty="0"/>
          </a:p>
        </p:txBody>
      </p:sp>
      <p:pic>
        <p:nvPicPr>
          <p:cNvPr id="4" name="Grafik 3" descr="ZDRK.jpg"/>
          <p:cNvPicPr>
            <a:picLocks noChangeAspect="1"/>
          </p:cNvPicPr>
          <p:nvPr/>
        </p:nvPicPr>
        <p:blipFill>
          <a:blip r:embed="rId3" cstate="print"/>
          <a:stretch>
            <a:fillRect/>
          </a:stretch>
        </p:blipFill>
        <p:spPr>
          <a:xfrm>
            <a:off x="467544" y="5229200"/>
            <a:ext cx="723598" cy="1061848"/>
          </a:xfrm>
          <a:prstGeom prst="rect">
            <a:avLst/>
          </a:prstGeom>
        </p:spPr>
      </p:pic>
      <p:pic>
        <p:nvPicPr>
          <p:cNvPr id="3076" name="Picture 4" descr="C:\Dokumente und Einstellungen\Administrator\Lokale Einstellungen\Temporary Internet Files\Content.IE5\TLZCJM51\MP900178980[1].jpg"/>
          <p:cNvPicPr>
            <a:picLocks noChangeAspect="1" noChangeArrowheads="1"/>
          </p:cNvPicPr>
          <p:nvPr/>
        </p:nvPicPr>
        <p:blipFill>
          <a:blip r:embed="rId4" cstate="print"/>
          <a:srcRect/>
          <a:stretch>
            <a:fillRect/>
          </a:stretch>
        </p:blipFill>
        <p:spPr bwMode="auto">
          <a:xfrm>
            <a:off x="1619672" y="1556792"/>
            <a:ext cx="6895530" cy="46085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267494"/>
            <a:ext cx="7067128" cy="1104106"/>
          </a:xfrm>
        </p:spPr>
        <p:txBody>
          <a:bodyPr>
            <a:normAutofit/>
          </a:bodyPr>
          <a:lstStyle/>
          <a:p>
            <a:r>
              <a:rPr lang="de-DE" sz="2800" dirty="0" smtClean="0"/>
              <a:t>Leben in der Stadt!?</a:t>
            </a:r>
            <a:endParaRPr lang="de-DE" sz="2800" dirty="0"/>
          </a:p>
        </p:txBody>
      </p:sp>
      <p:pic>
        <p:nvPicPr>
          <p:cNvPr id="4" name="Grafik 3" descr="ZDRK.jpg"/>
          <p:cNvPicPr>
            <a:picLocks noChangeAspect="1"/>
          </p:cNvPicPr>
          <p:nvPr/>
        </p:nvPicPr>
        <p:blipFill>
          <a:blip r:embed="rId3" cstate="print"/>
          <a:stretch>
            <a:fillRect/>
          </a:stretch>
        </p:blipFill>
        <p:spPr>
          <a:xfrm>
            <a:off x="467544" y="5229200"/>
            <a:ext cx="723598" cy="1061848"/>
          </a:xfrm>
          <a:prstGeom prst="rect">
            <a:avLst/>
          </a:prstGeom>
        </p:spPr>
      </p:pic>
      <p:pic>
        <p:nvPicPr>
          <p:cNvPr id="4099" name="Picture 3" descr="C:\Dokumente und Einstellungen\Administrator\Lokale Einstellungen\Temporary Internet Files\Content.IE5\TLZCJM51\MP900399638[1].jpg"/>
          <p:cNvPicPr>
            <a:picLocks noChangeAspect="1" noChangeArrowheads="1"/>
          </p:cNvPicPr>
          <p:nvPr/>
        </p:nvPicPr>
        <p:blipFill>
          <a:blip r:embed="rId4" cstate="print"/>
          <a:srcRect/>
          <a:stretch>
            <a:fillRect/>
          </a:stretch>
        </p:blipFill>
        <p:spPr bwMode="auto">
          <a:xfrm>
            <a:off x="1691680" y="1556792"/>
            <a:ext cx="6696744" cy="478339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67494"/>
            <a:ext cx="7283152" cy="1104106"/>
          </a:xfrm>
        </p:spPr>
        <p:txBody>
          <a:bodyPr>
            <a:normAutofit/>
          </a:bodyPr>
          <a:lstStyle/>
          <a:p>
            <a:r>
              <a:rPr lang="de-DE" sz="2800" dirty="0" smtClean="0"/>
              <a:t>Blickwinkel!?</a:t>
            </a:r>
            <a:endParaRPr lang="de-DE" sz="2800" dirty="0"/>
          </a:p>
        </p:txBody>
      </p:sp>
      <p:pic>
        <p:nvPicPr>
          <p:cNvPr id="4" name="Grafik 3" descr="ZDRK.jpg"/>
          <p:cNvPicPr>
            <a:picLocks noChangeAspect="1"/>
          </p:cNvPicPr>
          <p:nvPr/>
        </p:nvPicPr>
        <p:blipFill>
          <a:blip r:embed="rId3" cstate="print"/>
          <a:stretch>
            <a:fillRect/>
          </a:stretch>
        </p:blipFill>
        <p:spPr>
          <a:xfrm>
            <a:off x="467544" y="5229200"/>
            <a:ext cx="723598" cy="1061848"/>
          </a:xfrm>
          <a:prstGeom prst="rect">
            <a:avLst/>
          </a:prstGeom>
        </p:spPr>
      </p:pic>
      <p:pic>
        <p:nvPicPr>
          <p:cNvPr id="5" name="Grafik 4" descr="KaninDalmatinerjunge.jpg"/>
          <p:cNvPicPr>
            <a:picLocks noChangeAspect="1"/>
          </p:cNvPicPr>
          <p:nvPr/>
        </p:nvPicPr>
        <p:blipFill>
          <a:blip r:embed="rId4" cstate="print"/>
          <a:stretch>
            <a:fillRect/>
          </a:stretch>
        </p:blipFill>
        <p:spPr>
          <a:xfrm>
            <a:off x="4139952" y="1484784"/>
            <a:ext cx="1681866" cy="2034979"/>
          </a:xfrm>
          <a:prstGeom prst="rect">
            <a:avLst/>
          </a:prstGeom>
        </p:spPr>
      </p:pic>
      <p:pic>
        <p:nvPicPr>
          <p:cNvPr id="7" name="Grafik 6" descr="Jungzüchter.jpg"/>
          <p:cNvPicPr>
            <a:picLocks noChangeAspect="1"/>
          </p:cNvPicPr>
          <p:nvPr/>
        </p:nvPicPr>
        <p:blipFill>
          <a:blip r:embed="rId5" cstate="print"/>
          <a:stretch>
            <a:fillRect/>
          </a:stretch>
        </p:blipFill>
        <p:spPr>
          <a:xfrm>
            <a:off x="6084168" y="1787467"/>
            <a:ext cx="2376264" cy="1732296"/>
          </a:xfrm>
          <a:prstGeom prst="rect">
            <a:avLst/>
          </a:prstGeom>
        </p:spPr>
      </p:pic>
      <p:pic>
        <p:nvPicPr>
          <p:cNvPr id="8" name="Grafik 7" descr="Freigehege.jpg"/>
          <p:cNvPicPr>
            <a:picLocks noChangeAspect="1"/>
          </p:cNvPicPr>
          <p:nvPr/>
        </p:nvPicPr>
        <p:blipFill>
          <a:blip r:embed="rId6" cstate="print"/>
          <a:stretch>
            <a:fillRect/>
          </a:stretch>
        </p:blipFill>
        <p:spPr>
          <a:xfrm>
            <a:off x="1475656" y="1862518"/>
            <a:ext cx="2448272" cy="1657245"/>
          </a:xfrm>
          <a:prstGeom prst="rect">
            <a:avLst/>
          </a:prstGeom>
        </p:spPr>
      </p:pic>
      <p:pic>
        <p:nvPicPr>
          <p:cNvPr id="9" name="Grafik 8" descr="Mast.jpg"/>
          <p:cNvPicPr>
            <a:picLocks noChangeAspect="1"/>
          </p:cNvPicPr>
          <p:nvPr/>
        </p:nvPicPr>
        <p:blipFill>
          <a:blip r:embed="rId7" cstate="print"/>
          <a:stretch>
            <a:fillRect/>
          </a:stretch>
        </p:blipFill>
        <p:spPr>
          <a:xfrm>
            <a:off x="1475656" y="4509120"/>
            <a:ext cx="2123728" cy="1592796"/>
          </a:xfrm>
          <a:prstGeom prst="rect">
            <a:avLst/>
          </a:prstGeom>
        </p:spPr>
      </p:pic>
      <p:pic>
        <p:nvPicPr>
          <p:cNvPr id="10" name="Grafik 9" descr="Vor-der-Mastanlage-steht-ei.jpg"/>
          <p:cNvPicPr>
            <a:picLocks noChangeAspect="1"/>
          </p:cNvPicPr>
          <p:nvPr/>
        </p:nvPicPr>
        <p:blipFill>
          <a:blip r:embed="rId8" cstate="print"/>
          <a:stretch>
            <a:fillRect/>
          </a:stretch>
        </p:blipFill>
        <p:spPr>
          <a:xfrm>
            <a:off x="3779911" y="4657167"/>
            <a:ext cx="2239921" cy="1444749"/>
          </a:xfrm>
          <a:prstGeom prst="rect">
            <a:avLst/>
          </a:prstGeom>
        </p:spPr>
      </p:pic>
      <p:pic>
        <p:nvPicPr>
          <p:cNvPr id="11" name="Grafik 10" descr="Aigner.jpg"/>
          <p:cNvPicPr>
            <a:picLocks noChangeAspect="1"/>
          </p:cNvPicPr>
          <p:nvPr/>
        </p:nvPicPr>
        <p:blipFill>
          <a:blip r:embed="rId9" cstate="print"/>
          <a:stretch>
            <a:fillRect/>
          </a:stretch>
        </p:blipFill>
        <p:spPr>
          <a:xfrm>
            <a:off x="6156176" y="4442138"/>
            <a:ext cx="2339752" cy="1659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267494"/>
            <a:ext cx="7211144" cy="1104106"/>
          </a:xfrm>
        </p:spPr>
        <p:txBody>
          <a:bodyPr>
            <a:normAutofit/>
          </a:bodyPr>
          <a:lstStyle/>
          <a:p>
            <a:r>
              <a:rPr lang="de-DE" sz="2800" dirty="0" smtClean="0"/>
              <a:t>Blickwinkel!?</a:t>
            </a:r>
            <a:endParaRPr lang="de-DE" sz="2800" dirty="0"/>
          </a:p>
        </p:txBody>
      </p:sp>
      <p:pic>
        <p:nvPicPr>
          <p:cNvPr id="4" name="Grafik 3" descr="ZDRK.jpg"/>
          <p:cNvPicPr>
            <a:picLocks noChangeAspect="1"/>
          </p:cNvPicPr>
          <p:nvPr/>
        </p:nvPicPr>
        <p:blipFill>
          <a:blip r:embed="rId3" cstate="print"/>
          <a:stretch>
            <a:fillRect/>
          </a:stretch>
        </p:blipFill>
        <p:spPr>
          <a:xfrm>
            <a:off x="1907704" y="4797152"/>
            <a:ext cx="1112964" cy="1633225"/>
          </a:xfrm>
          <a:prstGeom prst="rect">
            <a:avLst/>
          </a:prstGeom>
        </p:spPr>
      </p:pic>
      <p:pic>
        <p:nvPicPr>
          <p:cNvPr id="5" name="Grafik 4" descr="Graue Wiener.jpg"/>
          <p:cNvPicPr>
            <a:picLocks noChangeAspect="1"/>
          </p:cNvPicPr>
          <p:nvPr/>
        </p:nvPicPr>
        <p:blipFill>
          <a:blip r:embed="rId4" cstate="print"/>
          <a:stretch>
            <a:fillRect/>
          </a:stretch>
        </p:blipFill>
        <p:spPr>
          <a:xfrm>
            <a:off x="3635896" y="1988840"/>
            <a:ext cx="2016224" cy="2474703"/>
          </a:xfrm>
          <a:prstGeom prst="rect">
            <a:avLst/>
          </a:prstGeom>
        </p:spPr>
      </p:pic>
      <p:grpSp>
        <p:nvGrpSpPr>
          <p:cNvPr id="9" name="Gruppieren 8"/>
          <p:cNvGrpSpPr/>
          <p:nvPr/>
        </p:nvGrpSpPr>
        <p:grpSpPr>
          <a:xfrm>
            <a:off x="1115616" y="3284984"/>
            <a:ext cx="1656184" cy="1418674"/>
            <a:chOff x="1187624" y="1916832"/>
            <a:chExt cx="1656184" cy="1418674"/>
          </a:xfrm>
        </p:grpSpPr>
        <p:pic>
          <p:nvPicPr>
            <p:cNvPr id="7" name="Grafik 6" descr="haltung.jpg"/>
            <p:cNvPicPr>
              <a:picLocks noChangeAspect="1"/>
            </p:cNvPicPr>
            <p:nvPr/>
          </p:nvPicPr>
          <p:blipFill>
            <a:blip r:embed="rId5" cstate="print"/>
            <a:stretch>
              <a:fillRect/>
            </a:stretch>
          </p:blipFill>
          <p:spPr>
            <a:xfrm>
              <a:off x="1259632" y="1916832"/>
              <a:ext cx="1455048" cy="1086014"/>
            </a:xfrm>
            <a:prstGeom prst="rect">
              <a:avLst/>
            </a:prstGeom>
          </p:spPr>
        </p:pic>
        <p:sp>
          <p:nvSpPr>
            <p:cNvPr id="8" name="Textfeld 7"/>
            <p:cNvSpPr txBox="1"/>
            <p:nvPr/>
          </p:nvSpPr>
          <p:spPr>
            <a:xfrm>
              <a:off x="1187624" y="2996952"/>
              <a:ext cx="1656184" cy="338554"/>
            </a:xfrm>
            <a:prstGeom prst="rect">
              <a:avLst/>
            </a:prstGeom>
            <a:noFill/>
          </p:spPr>
          <p:txBody>
            <a:bodyPr wrap="square" rtlCol="0">
              <a:spAutoFit/>
            </a:bodyPr>
            <a:lstStyle/>
            <a:p>
              <a:r>
                <a:rPr lang="de-DE" sz="1600" dirty="0" smtClean="0">
                  <a:latin typeface="+mj-lt"/>
                </a:rPr>
                <a:t>Kaninchenhalter</a:t>
              </a:r>
              <a:endParaRPr lang="de-DE" sz="1600" dirty="0">
                <a:latin typeface="+mj-lt"/>
              </a:endParaRPr>
            </a:p>
          </p:txBody>
        </p:sp>
      </p:grpSp>
      <p:grpSp>
        <p:nvGrpSpPr>
          <p:cNvPr id="12" name="Gruppieren 11"/>
          <p:cNvGrpSpPr/>
          <p:nvPr/>
        </p:nvGrpSpPr>
        <p:grpSpPr>
          <a:xfrm>
            <a:off x="5652120" y="4797152"/>
            <a:ext cx="1440159" cy="1418674"/>
            <a:chOff x="5920868" y="4581129"/>
            <a:chExt cx="1825818" cy="1873825"/>
          </a:xfrm>
        </p:grpSpPr>
        <p:pic>
          <p:nvPicPr>
            <p:cNvPr id="10" name="Grafik 9" descr="Heimtierhalter.jpg"/>
            <p:cNvPicPr>
              <a:picLocks noChangeAspect="1"/>
            </p:cNvPicPr>
            <p:nvPr/>
          </p:nvPicPr>
          <p:blipFill>
            <a:blip r:embed="rId6" cstate="print"/>
            <a:stretch>
              <a:fillRect/>
            </a:stretch>
          </p:blipFill>
          <p:spPr>
            <a:xfrm>
              <a:off x="6012159" y="4581129"/>
              <a:ext cx="1551946" cy="1422400"/>
            </a:xfrm>
            <a:prstGeom prst="rect">
              <a:avLst/>
            </a:prstGeom>
          </p:spPr>
        </p:pic>
        <p:sp>
          <p:nvSpPr>
            <p:cNvPr id="11" name="Textfeld 10"/>
            <p:cNvSpPr txBox="1"/>
            <p:nvPr/>
          </p:nvSpPr>
          <p:spPr>
            <a:xfrm>
              <a:off x="5920868" y="6007782"/>
              <a:ext cx="1825818" cy="447172"/>
            </a:xfrm>
            <a:prstGeom prst="rect">
              <a:avLst/>
            </a:prstGeom>
            <a:noFill/>
          </p:spPr>
          <p:txBody>
            <a:bodyPr wrap="square" rtlCol="0">
              <a:spAutoFit/>
            </a:bodyPr>
            <a:lstStyle/>
            <a:p>
              <a:r>
                <a:rPr lang="de-DE" sz="1600" dirty="0" smtClean="0">
                  <a:latin typeface="+mj-lt"/>
                </a:rPr>
                <a:t>Heimtierhalter</a:t>
              </a:r>
              <a:endParaRPr lang="de-DE" sz="1600" dirty="0">
                <a:latin typeface="+mj-lt"/>
              </a:endParaRPr>
            </a:p>
          </p:txBody>
        </p:sp>
      </p:grpSp>
      <p:grpSp>
        <p:nvGrpSpPr>
          <p:cNvPr id="16" name="Gruppieren 15"/>
          <p:cNvGrpSpPr/>
          <p:nvPr/>
        </p:nvGrpSpPr>
        <p:grpSpPr>
          <a:xfrm>
            <a:off x="3491880" y="4941168"/>
            <a:ext cx="2232248" cy="1584176"/>
            <a:chOff x="2843808" y="4581128"/>
            <a:chExt cx="3129136" cy="1952228"/>
          </a:xfrm>
        </p:grpSpPr>
        <p:pic>
          <p:nvPicPr>
            <p:cNvPr id="15" name="Grafik 14" descr="tierschutzpartei.jpg"/>
            <p:cNvPicPr>
              <a:picLocks noChangeAspect="1"/>
            </p:cNvPicPr>
            <p:nvPr/>
          </p:nvPicPr>
          <p:blipFill>
            <a:blip r:embed="rId7" cstate="print"/>
            <a:stretch>
              <a:fillRect/>
            </a:stretch>
          </p:blipFill>
          <p:spPr>
            <a:xfrm>
              <a:off x="4067944" y="4581128"/>
              <a:ext cx="1238250" cy="1238250"/>
            </a:xfrm>
            <a:prstGeom prst="rect">
              <a:avLst/>
            </a:prstGeom>
          </p:spPr>
        </p:pic>
        <p:pic>
          <p:nvPicPr>
            <p:cNvPr id="13" name="Grafik 12" descr="kaninchenrettung.jpg"/>
            <p:cNvPicPr>
              <a:picLocks noChangeAspect="1"/>
            </p:cNvPicPr>
            <p:nvPr/>
          </p:nvPicPr>
          <p:blipFill>
            <a:blip r:embed="rId8" cstate="print"/>
            <a:stretch>
              <a:fillRect/>
            </a:stretch>
          </p:blipFill>
          <p:spPr>
            <a:xfrm>
              <a:off x="2843808" y="4869160"/>
              <a:ext cx="1238250" cy="1238250"/>
            </a:xfrm>
            <a:prstGeom prst="rect">
              <a:avLst/>
            </a:prstGeom>
          </p:spPr>
        </p:pic>
        <p:pic>
          <p:nvPicPr>
            <p:cNvPr id="14" name="Grafik 13" descr="kaninchenhilfe-deutschland-e-v2.jpg"/>
            <p:cNvPicPr>
              <a:picLocks noChangeAspect="1"/>
            </p:cNvPicPr>
            <p:nvPr/>
          </p:nvPicPr>
          <p:blipFill>
            <a:blip r:embed="rId9" cstate="print"/>
            <a:stretch>
              <a:fillRect/>
            </a:stretch>
          </p:blipFill>
          <p:spPr>
            <a:xfrm>
              <a:off x="4067944" y="5733256"/>
              <a:ext cx="1905000" cy="800100"/>
            </a:xfrm>
            <a:prstGeom prst="rect">
              <a:avLst/>
            </a:prstGeom>
          </p:spPr>
        </p:pic>
      </p:grpSp>
      <p:grpSp>
        <p:nvGrpSpPr>
          <p:cNvPr id="19" name="Gruppieren 18"/>
          <p:cNvGrpSpPr/>
          <p:nvPr/>
        </p:nvGrpSpPr>
        <p:grpSpPr>
          <a:xfrm>
            <a:off x="6372200" y="1052736"/>
            <a:ext cx="1580220" cy="1380209"/>
            <a:chOff x="5796136" y="620688"/>
            <a:chExt cx="1580220" cy="1431176"/>
          </a:xfrm>
        </p:grpSpPr>
        <p:pic>
          <p:nvPicPr>
            <p:cNvPr id="5122" name="Picture 2" descr="C:\Dokumente und Einstellungen\Administrator\Lokale Einstellungen\Temporary Internet Files\Content.IE5\H13MBKH1\MP900432977[1].jpg"/>
            <p:cNvPicPr>
              <a:picLocks noChangeAspect="1" noChangeArrowheads="1"/>
            </p:cNvPicPr>
            <p:nvPr/>
          </p:nvPicPr>
          <p:blipFill>
            <a:blip r:embed="rId10" cstate="print"/>
            <a:srcRect/>
            <a:stretch>
              <a:fillRect/>
            </a:stretch>
          </p:blipFill>
          <p:spPr bwMode="auto">
            <a:xfrm>
              <a:off x="5796136" y="620688"/>
              <a:ext cx="1580220" cy="1053480"/>
            </a:xfrm>
            <a:prstGeom prst="rect">
              <a:avLst/>
            </a:prstGeom>
            <a:noFill/>
          </p:spPr>
        </p:pic>
        <p:sp>
          <p:nvSpPr>
            <p:cNvPr id="18" name="Textfeld 17"/>
            <p:cNvSpPr txBox="1"/>
            <p:nvPr/>
          </p:nvSpPr>
          <p:spPr>
            <a:xfrm>
              <a:off x="5940152" y="1700808"/>
              <a:ext cx="1321196" cy="351056"/>
            </a:xfrm>
            <a:prstGeom prst="rect">
              <a:avLst/>
            </a:prstGeom>
            <a:noFill/>
          </p:spPr>
          <p:txBody>
            <a:bodyPr wrap="none" rtlCol="0">
              <a:spAutoFit/>
            </a:bodyPr>
            <a:lstStyle/>
            <a:p>
              <a:r>
                <a:rPr lang="de-DE" sz="1600" dirty="0" smtClean="0">
                  <a:latin typeface="+mj-lt"/>
                </a:rPr>
                <a:t>Universitäten</a:t>
              </a:r>
              <a:endParaRPr lang="de-DE" sz="1600" dirty="0">
                <a:latin typeface="+mj-lt"/>
              </a:endParaRPr>
            </a:p>
          </p:txBody>
        </p:sp>
      </p:grpSp>
      <p:grpSp>
        <p:nvGrpSpPr>
          <p:cNvPr id="23" name="Gruppieren 22"/>
          <p:cNvGrpSpPr/>
          <p:nvPr/>
        </p:nvGrpSpPr>
        <p:grpSpPr>
          <a:xfrm>
            <a:off x="1763688" y="1268759"/>
            <a:ext cx="1021363" cy="1863402"/>
            <a:chOff x="1691680" y="1196753"/>
            <a:chExt cx="1093371" cy="1935901"/>
          </a:xfrm>
        </p:grpSpPr>
        <p:pic>
          <p:nvPicPr>
            <p:cNvPr id="21" name="Grafik 20" descr="Labor.jpg"/>
            <p:cNvPicPr>
              <a:picLocks noChangeAspect="1"/>
            </p:cNvPicPr>
            <p:nvPr/>
          </p:nvPicPr>
          <p:blipFill>
            <a:blip r:embed="rId11" cstate="print"/>
            <a:stretch>
              <a:fillRect/>
            </a:stretch>
          </p:blipFill>
          <p:spPr>
            <a:xfrm>
              <a:off x="1725093" y="1196753"/>
              <a:ext cx="1059958" cy="1584176"/>
            </a:xfrm>
            <a:prstGeom prst="rect">
              <a:avLst/>
            </a:prstGeom>
          </p:spPr>
        </p:pic>
        <p:sp>
          <p:nvSpPr>
            <p:cNvPr id="22" name="Textfeld 21"/>
            <p:cNvSpPr txBox="1"/>
            <p:nvPr/>
          </p:nvSpPr>
          <p:spPr>
            <a:xfrm>
              <a:off x="1691680" y="2780928"/>
              <a:ext cx="1012794" cy="351726"/>
            </a:xfrm>
            <a:prstGeom prst="rect">
              <a:avLst/>
            </a:prstGeom>
            <a:noFill/>
          </p:spPr>
          <p:txBody>
            <a:bodyPr wrap="none" rtlCol="0">
              <a:spAutoFit/>
            </a:bodyPr>
            <a:lstStyle/>
            <a:p>
              <a:r>
                <a:rPr lang="de-DE" sz="1600" dirty="0" smtClean="0">
                  <a:latin typeface="+mj-lt"/>
                </a:rPr>
                <a:t>Industrie</a:t>
              </a:r>
              <a:endParaRPr lang="de-DE" sz="1600" dirty="0">
                <a:latin typeface="+mj-lt"/>
              </a:endParaRPr>
            </a:p>
          </p:txBody>
        </p:sp>
      </p:grpSp>
      <p:grpSp>
        <p:nvGrpSpPr>
          <p:cNvPr id="26" name="Gruppieren 25"/>
          <p:cNvGrpSpPr/>
          <p:nvPr/>
        </p:nvGrpSpPr>
        <p:grpSpPr>
          <a:xfrm>
            <a:off x="4283968" y="188640"/>
            <a:ext cx="1941190" cy="1634698"/>
            <a:chOff x="4283968" y="188640"/>
            <a:chExt cx="1941190" cy="1634698"/>
          </a:xfrm>
        </p:grpSpPr>
        <p:pic>
          <p:nvPicPr>
            <p:cNvPr id="24" name="Grafik 23" descr="Behörde.jpg"/>
            <p:cNvPicPr>
              <a:picLocks noChangeAspect="1"/>
            </p:cNvPicPr>
            <p:nvPr/>
          </p:nvPicPr>
          <p:blipFill>
            <a:blip r:embed="rId12" cstate="print"/>
            <a:stretch>
              <a:fillRect/>
            </a:stretch>
          </p:blipFill>
          <p:spPr>
            <a:xfrm>
              <a:off x="4283968" y="188640"/>
              <a:ext cx="1941190" cy="1294127"/>
            </a:xfrm>
            <a:prstGeom prst="rect">
              <a:avLst/>
            </a:prstGeom>
          </p:spPr>
        </p:pic>
        <p:sp>
          <p:nvSpPr>
            <p:cNvPr id="25" name="Textfeld 24"/>
            <p:cNvSpPr txBox="1"/>
            <p:nvPr/>
          </p:nvSpPr>
          <p:spPr>
            <a:xfrm>
              <a:off x="4788024" y="1484784"/>
              <a:ext cx="1026115" cy="338554"/>
            </a:xfrm>
            <a:prstGeom prst="rect">
              <a:avLst/>
            </a:prstGeom>
            <a:noFill/>
          </p:spPr>
          <p:txBody>
            <a:bodyPr wrap="none" rtlCol="0">
              <a:spAutoFit/>
            </a:bodyPr>
            <a:lstStyle/>
            <a:p>
              <a:r>
                <a:rPr lang="de-DE" sz="1600" dirty="0" smtClean="0">
                  <a:latin typeface="+mj-lt"/>
                </a:rPr>
                <a:t>Behörden</a:t>
              </a:r>
              <a:endParaRPr lang="de-DE" sz="1600" dirty="0">
                <a:latin typeface="+mj-lt"/>
              </a:endParaRPr>
            </a:p>
          </p:txBody>
        </p:sp>
      </p:grpSp>
      <p:grpSp>
        <p:nvGrpSpPr>
          <p:cNvPr id="28" name="Gruppieren 27"/>
          <p:cNvGrpSpPr/>
          <p:nvPr/>
        </p:nvGrpSpPr>
        <p:grpSpPr>
          <a:xfrm>
            <a:off x="6516216" y="2564904"/>
            <a:ext cx="1216227" cy="1706706"/>
            <a:chOff x="6516216" y="2852936"/>
            <a:chExt cx="1216227" cy="1706706"/>
          </a:xfrm>
        </p:grpSpPr>
        <p:pic>
          <p:nvPicPr>
            <p:cNvPr id="6" name="Grafik 5" descr="bvklogo.gif"/>
            <p:cNvPicPr>
              <a:picLocks noChangeAspect="1"/>
            </p:cNvPicPr>
            <p:nvPr/>
          </p:nvPicPr>
          <p:blipFill>
            <a:blip r:embed="rId13" cstate="print"/>
            <a:stretch>
              <a:fillRect/>
            </a:stretch>
          </p:blipFill>
          <p:spPr>
            <a:xfrm>
              <a:off x="6516216" y="2852936"/>
              <a:ext cx="1216227" cy="1398662"/>
            </a:xfrm>
            <a:prstGeom prst="rect">
              <a:avLst/>
            </a:prstGeom>
          </p:spPr>
        </p:pic>
        <p:sp>
          <p:nvSpPr>
            <p:cNvPr id="27" name="Textfeld 26"/>
            <p:cNvSpPr txBox="1"/>
            <p:nvPr/>
          </p:nvSpPr>
          <p:spPr>
            <a:xfrm>
              <a:off x="6876256" y="4221088"/>
              <a:ext cx="544444" cy="338554"/>
            </a:xfrm>
            <a:prstGeom prst="rect">
              <a:avLst/>
            </a:prstGeom>
            <a:noFill/>
          </p:spPr>
          <p:txBody>
            <a:bodyPr wrap="none" rtlCol="0">
              <a:spAutoFit/>
            </a:bodyPr>
            <a:lstStyle/>
            <a:p>
              <a:r>
                <a:rPr lang="de-DE" sz="1600" dirty="0" smtClean="0">
                  <a:latin typeface="+mj-lt"/>
                </a:rPr>
                <a:t>BVK</a:t>
              </a:r>
              <a:endParaRPr lang="de-DE" sz="1600" dirty="0">
                <a:latin typeface="+mj-lt"/>
              </a:endParaRPr>
            </a:p>
          </p:txBody>
        </p:sp>
      </p:grpSp>
      <p:cxnSp>
        <p:nvCxnSpPr>
          <p:cNvPr id="30" name="Gerade Verbindung mit Pfeil 29"/>
          <p:cNvCxnSpPr/>
          <p:nvPr/>
        </p:nvCxnSpPr>
        <p:spPr>
          <a:xfrm>
            <a:off x="2843808" y="1988840"/>
            <a:ext cx="914400" cy="69837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V="1">
            <a:off x="2699792" y="3501008"/>
            <a:ext cx="1008112" cy="34868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flipV="1">
            <a:off x="3059832" y="4221088"/>
            <a:ext cx="864096" cy="79208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rot="5400000" flipH="1" flipV="1">
            <a:off x="3959932" y="4833156"/>
            <a:ext cx="1152128" cy="7200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rot="10800000">
            <a:off x="5364088" y="4149080"/>
            <a:ext cx="1008112" cy="79208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rot="10800000">
            <a:off x="5436096" y="3212976"/>
            <a:ext cx="1080120" cy="216024"/>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rot="10800000" flipV="1">
            <a:off x="5436096" y="2060848"/>
            <a:ext cx="864096" cy="72008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rot="5400000">
            <a:off x="4212754" y="1772022"/>
            <a:ext cx="1152128" cy="158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Rechteck 49"/>
          <p:cNvSpPr/>
          <p:nvPr/>
        </p:nvSpPr>
        <p:spPr>
          <a:xfrm>
            <a:off x="4211960" y="116632"/>
            <a:ext cx="2088232" cy="144016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3" name="Gruppieren 52"/>
          <p:cNvGrpSpPr/>
          <p:nvPr/>
        </p:nvGrpSpPr>
        <p:grpSpPr>
          <a:xfrm>
            <a:off x="6876256" y="4221088"/>
            <a:ext cx="1545799" cy="1130642"/>
            <a:chOff x="6876256" y="4221088"/>
            <a:chExt cx="1545799" cy="1130642"/>
          </a:xfrm>
        </p:grpSpPr>
        <p:pic>
          <p:nvPicPr>
            <p:cNvPr id="51" name="Grafik 50" descr="geh-gr.gif"/>
            <p:cNvPicPr>
              <a:picLocks noChangeAspect="1"/>
            </p:cNvPicPr>
            <p:nvPr/>
          </p:nvPicPr>
          <p:blipFill>
            <a:blip r:embed="rId14" cstate="print"/>
            <a:stretch>
              <a:fillRect/>
            </a:stretch>
          </p:blipFill>
          <p:spPr>
            <a:xfrm>
              <a:off x="6876256" y="4221088"/>
              <a:ext cx="1545799" cy="784101"/>
            </a:xfrm>
            <a:prstGeom prst="rect">
              <a:avLst/>
            </a:prstGeom>
          </p:spPr>
        </p:pic>
        <p:sp>
          <p:nvSpPr>
            <p:cNvPr id="52" name="Textfeld 51"/>
            <p:cNvSpPr txBox="1"/>
            <p:nvPr/>
          </p:nvSpPr>
          <p:spPr>
            <a:xfrm>
              <a:off x="7308304" y="5013176"/>
              <a:ext cx="561372" cy="338554"/>
            </a:xfrm>
            <a:prstGeom prst="rect">
              <a:avLst/>
            </a:prstGeom>
            <a:noFill/>
          </p:spPr>
          <p:txBody>
            <a:bodyPr wrap="none" rtlCol="0">
              <a:spAutoFit/>
            </a:bodyPr>
            <a:lstStyle/>
            <a:p>
              <a:r>
                <a:rPr lang="de-DE" sz="1600" dirty="0" smtClean="0">
                  <a:latin typeface="+mj-lt"/>
                </a:rPr>
                <a:t>GEH</a:t>
              </a:r>
              <a:endParaRPr lang="de-DE" sz="1600" dirty="0">
                <a:latin typeface="+mj-lt"/>
              </a:endParaRPr>
            </a:p>
          </p:txBody>
        </p:sp>
      </p:grpSp>
      <p:cxnSp>
        <p:nvCxnSpPr>
          <p:cNvPr id="54" name="Gerade Verbindung mit Pfeil 53"/>
          <p:cNvCxnSpPr/>
          <p:nvPr/>
        </p:nvCxnSpPr>
        <p:spPr>
          <a:xfrm rot="10800000">
            <a:off x="5508104" y="3789040"/>
            <a:ext cx="1440160" cy="576064"/>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500"/>
                                        <p:tgtEl>
                                          <p:spTgt spid="26"/>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par>
                                <p:cTn id="27" presetID="9"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500"/>
                                        <p:tgtEl>
                                          <p:spTgt spid="28"/>
                                        </p:tgtEl>
                                      </p:cBhvr>
                                    </p:animEffect>
                                  </p:childTnLst>
                                </p:cTn>
                              </p:par>
                              <p:par>
                                <p:cTn id="30" presetID="9"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dissolve">
                                      <p:cBhvr>
                                        <p:cTn id="32" dur="500"/>
                                        <p:tgtEl>
                                          <p:spTgt spid="53"/>
                                        </p:tgtEl>
                                      </p:cBhvr>
                                    </p:animEffect>
                                  </p:childTnLst>
                                </p:cTn>
                              </p:par>
                              <p:par>
                                <p:cTn id="33" presetID="9"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par>
                                <p:cTn id="36" presetID="9"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par>
                                <p:cTn id="44" presetID="9"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par>
                                <p:cTn id="47" presetID="9"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dissolve">
                                      <p:cBhvr>
                                        <p:cTn id="49" dur="500"/>
                                        <p:tgtEl>
                                          <p:spTgt spid="48"/>
                                        </p:tgtEl>
                                      </p:cBhvr>
                                    </p:animEffect>
                                  </p:childTnLst>
                                </p:cTn>
                              </p:par>
                              <p:par>
                                <p:cTn id="50" presetID="9"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par>
                                <p:cTn id="53" presetID="9"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dissolve">
                                      <p:cBhvr>
                                        <p:cTn id="55" dur="500"/>
                                        <p:tgtEl>
                                          <p:spTgt spid="44"/>
                                        </p:tgtEl>
                                      </p:cBhvr>
                                    </p:animEffect>
                                  </p:childTnLst>
                                </p:cTn>
                              </p:par>
                              <p:par>
                                <p:cTn id="56" presetID="9" presetClass="entr" presetSubtype="0"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dissolve">
                                      <p:cBhvr>
                                        <p:cTn id="58" dur="500"/>
                                        <p:tgtEl>
                                          <p:spTgt spid="54"/>
                                        </p:tgtEl>
                                      </p:cBhvr>
                                    </p:animEffect>
                                  </p:childTnLst>
                                </p:cTn>
                              </p:par>
                              <p:par>
                                <p:cTn id="59" presetID="9"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dissolve">
                                      <p:cBhvr>
                                        <p:cTn id="61" dur="500"/>
                                        <p:tgtEl>
                                          <p:spTgt spid="41"/>
                                        </p:tgtEl>
                                      </p:cBhvr>
                                    </p:animEffect>
                                  </p:childTnLst>
                                </p:cTn>
                              </p:par>
                              <p:par>
                                <p:cTn id="62" presetID="9"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dissolve">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00" y="1905000"/>
          <a:ext cx="6359577"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331640" y="267494"/>
            <a:ext cx="7355160" cy="1104106"/>
          </a:xfrm>
        </p:spPr>
        <p:txBody>
          <a:bodyPr>
            <a:normAutofit/>
          </a:bodyPr>
          <a:lstStyle/>
          <a:p>
            <a:r>
              <a:rPr kumimoji="0" lang="de-DE" sz="2800" kern="1200" noProof="0" dirty="0" smtClean="0">
                <a:ln w="6350">
                  <a:noFill/>
                </a:ln>
                <a:solidFill>
                  <a:schemeClr val="tx2"/>
                </a:solidFill>
                <a:effectLst/>
                <a:latin typeface="+mj-lt"/>
                <a:ea typeface="+mj-ea"/>
                <a:cs typeface="+mj-cs"/>
              </a:rPr>
              <a:t>Zwischenfazit</a:t>
            </a:r>
            <a:endParaRPr lang="de-DE" sz="2800" noProof="0" dirty="0"/>
          </a:p>
        </p:txBody>
      </p:sp>
      <p:pic>
        <p:nvPicPr>
          <p:cNvPr id="5" name="Grafik 4" descr="ZDRK.jpg"/>
          <p:cNvPicPr>
            <a:picLocks noChangeAspect="1"/>
          </p:cNvPicPr>
          <p:nvPr/>
        </p:nvPicPr>
        <p:blipFill>
          <a:blip r:embed="rId8" cstate="print"/>
          <a:stretch>
            <a:fillRect/>
          </a:stretch>
        </p:blipFill>
        <p:spPr>
          <a:xfrm>
            <a:off x="467544" y="5229200"/>
            <a:ext cx="723598" cy="10618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267494"/>
            <a:ext cx="7139136" cy="1104106"/>
          </a:xfrm>
        </p:spPr>
        <p:txBody>
          <a:bodyPr>
            <a:normAutofit/>
          </a:bodyPr>
          <a:lstStyle/>
          <a:p>
            <a:r>
              <a:rPr lang="de-DE" sz="2800" dirty="0" smtClean="0"/>
              <a:t>Regularien</a:t>
            </a:r>
            <a:endParaRPr lang="de-DE" sz="2800" dirty="0"/>
          </a:p>
        </p:txBody>
      </p:sp>
      <p:pic>
        <p:nvPicPr>
          <p:cNvPr id="4" name="Grafik 3" descr="ZDRK.jpg"/>
          <p:cNvPicPr>
            <a:picLocks noChangeAspect="1"/>
          </p:cNvPicPr>
          <p:nvPr/>
        </p:nvPicPr>
        <p:blipFill>
          <a:blip r:embed="rId3" cstate="print"/>
          <a:stretch>
            <a:fillRect/>
          </a:stretch>
        </p:blipFill>
        <p:spPr>
          <a:xfrm>
            <a:off x="467544" y="5229200"/>
            <a:ext cx="723598" cy="1061848"/>
          </a:xfrm>
          <a:prstGeom prst="rect">
            <a:avLst/>
          </a:prstGeom>
        </p:spPr>
      </p:pic>
      <p:pic>
        <p:nvPicPr>
          <p:cNvPr id="5" name="Grafik 4" descr="ZDRK.jpg"/>
          <p:cNvPicPr>
            <a:picLocks noChangeAspect="1"/>
          </p:cNvPicPr>
          <p:nvPr/>
        </p:nvPicPr>
        <p:blipFill>
          <a:blip r:embed="rId3" cstate="print"/>
          <a:stretch>
            <a:fillRect/>
          </a:stretch>
        </p:blipFill>
        <p:spPr>
          <a:xfrm>
            <a:off x="827584" y="3645024"/>
            <a:ext cx="1584176" cy="2324708"/>
          </a:xfrm>
          <a:prstGeom prst="rect">
            <a:avLst/>
          </a:prstGeom>
        </p:spPr>
      </p:pic>
      <p:grpSp>
        <p:nvGrpSpPr>
          <p:cNvPr id="9" name="Gruppieren 8"/>
          <p:cNvGrpSpPr/>
          <p:nvPr/>
        </p:nvGrpSpPr>
        <p:grpSpPr>
          <a:xfrm>
            <a:off x="5940152" y="476672"/>
            <a:ext cx="2376264" cy="2016224"/>
            <a:chOff x="4283968" y="188640"/>
            <a:chExt cx="1941190" cy="1634698"/>
          </a:xfrm>
        </p:grpSpPr>
        <p:pic>
          <p:nvPicPr>
            <p:cNvPr id="10" name="Grafik 9" descr="Behörde.jpg"/>
            <p:cNvPicPr>
              <a:picLocks noChangeAspect="1"/>
            </p:cNvPicPr>
            <p:nvPr/>
          </p:nvPicPr>
          <p:blipFill>
            <a:blip r:embed="rId4" cstate="print"/>
            <a:stretch>
              <a:fillRect/>
            </a:stretch>
          </p:blipFill>
          <p:spPr>
            <a:xfrm>
              <a:off x="4283968" y="188640"/>
              <a:ext cx="1941190" cy="1294127"/>
            </a:xfrm>
            <a:prstGeom prst="rect">
              <a:avLst/>
            </a:prstGeom>
          </p:spPr>
        </p:pic>
        <p:sp>
          <p:nvSpPr>
            <p:cNvPr id="11" name="Textfeld 10"/>
            <p:cNvSpPr txBox="1"/>
            <p:nvPr/>
          </p:nvSpPr>
          <p:spPr>
            <a:xfrm>
              <a:off x="4788024" y="1484784"/>
              <a:ext cx="1026115" cy="338554"/>
            </a:xfrm>
            <a:prstGeom prst="rect">
              <a:avLst/>
            </a:prstGeom>
            <a:noFill/>
          </p:spPr>
          <p:txBody>
            <a:bodyPr wrap="none" rtlCol="0">
              <a:spAutoFit/>
            </a:bodyPr>
            <a:lstStyle/>
            <a:p>
              <a:r>
                <a:rPr lang="de-DE" sz="1600" dirty="0" smtClean="0">
                  <a:latin typeface="+mj-lt"/>
                </a:rPr>
                <a:t>Behörden</a:t>
              </a:r>
              <a:endParaRPr lang="de-DE" sz="1600" dirty="0">
                <a:latin typeface="+mj-lt"/>
              </a:endParaRPr>
            </a:p>
          </p:txBody>
        </p:sp>
      </p:grpSp>
      <p:pic>
        <p:nvPicPr>
          <p:cNvPr id="12" name="Grafik 11" descr="Farbenzwerg thür.jpg"/>
          <p:cNvPicPr>
            <a:picLocks noChangeAspect="1"/>
          </p:cNvPicPr>
          <p:nvPr/>
        </p:nvPicPr>
        <p:blipFill>
          <a:blip r:embed="rId5" cstate="print"/>
          <a:stretch>
            <a:fillRect/>
          </a:stretch>
        </p:blipFill>
        <p:spPr>
          <a:xfrm>
            <a:off x="3347864" y="2060848"/>
            <a:ext cx="1803207" cy="2149028"/>
          </a:xfrm>
          <a:prstGeom prst="rect">
            <a:avLst/>
          </a:prstGeom>
        </p:spPr>
      </p:pic>
      <p:sp>
        <p:nvSpPr>
          <p:cNvPr id="13" name="Textfeld 12"/>
          <p:cNvSpPr txBox="1"/>
          <p:nvPr/>
        </p:nvSpPr>
        <p:spPr>
          <a:xfrm>
            <a:off x="683568" y="1556792"/>
            <a:ext cx="1944216" cy="1200329"/>
          </a:xfrm>
          <a:prstGeom prst="rect">
            <a:avLst/>
          </a:prstGeom>
          <a:noFill/>
        </p:spPr>
        <p:txBody>
          <a:bodyPr wrap="square" rtlCol="0">
            <a:spAutoFit/>
          </a:bodyPr>
          <a:lstStyle/>
          <a:p>
            <a:pPr>
              <a:buFont typeface="Arial" pitchFamily="34" charset="0"/>
              <a:buChar char="•"/>
            </a:pPr>
            <a:r>
              <a:rPr lang="de-DE" dirty="0" smtClean="0"/>
              <a:t> </a:t>
            </a:r>
            <a:r>
              <a:rPr lang="de-DE" dirty="0" smtClean="0">
                <a:latin typeface="+mj-lt"/>
              </a:rPr>
              <a:t>Satzung</a:t>
            </a:r>
          </a:p>
          <a:p>
            <a:pPr>
              <a:buFont typeface="Arial" pitchFamily="34" charset="0"/>
              <a:buChar char="•"/>
            </a:pPr>
            <a:r>
              <a:rPr lang="de-DE" dirty="0" smtClean="0">
                <a:latin typeface="+mj-lt"/>
              </a:rPr>
              <a:t> Standard 2004</a:t>
            </a:r>
          </a:p>
          <a:p>
            <a:pPr>
              <a:buFont typeface="Arial" pitchFamily="34" charset="0"/>
              <a:buChar char="•"/>
            </a:pPr>
            <a:r>
              <a:rPr lang="de-DE" dirty="0" smtClean="0">
                <a:latin typeface="+mj-lt"/>
              </a:rPr>
              <a:t> AAB</a:t>
            </a:r>
          </a:p>
          <a:p>
            <a:pPr>
              <a:buFont typeface="Arial" pitchFamily="34" charset="0"/>
              <a:buChar char="•"/>
            </a:pPr>
            <a:r>
              <a:rPr lang="de-DE" dirty="0" smtClean="0">
                <a:latin typeface="+mj-lt"/>
              </a:rPr>
              <a:t> Richtlinien</a:t>
            </a:r>
            <a:endParaRPr lang="de-DE" dirty="0">
              <a:latin typeface="+mj-lt"/>
            </a:endParaRPr>
          </a:p>
        </p:txBody>
      </p:sp>
      <p:sp>
        <p:nvSpPr>
          <p:cNvPr id="14" name="Textfeld 13"/>
          <p:cNvSpPr txBox="1"/>
          <p:nvPr/>
        </p:nvSpPr>
        <p:spPr>
          <a:xfrm>
            <a:off x="5540641" y="3861048"/>
            <a:ext cx="3603359" cy="1477328"/>
          </a:xfrm>
          <a:prstGeom prst="rect">
            <a:avLst/>
          </a:prstGeom>
          <a:noFill/>
        </p:spPr>
        <p:txBody>
          <a:bodyPr wrap="none" rtlCol="0">
            <a:spAutoFit/>
          </a:bodyPr>
          <a:lstStyle/>
          <a:p>
            <a:pPr>
              <a:buFont typeface="Arial" pitchFamily="34" charset="0"/>
              <a:buChar char="•"/>
            </a:pPr>
            <a:r>
              <a:rPr lang="de-DE" dirty="0" smtClean="0"/>
              <a:t> Tierschutzgesetz</a:t>
            </a:r>
          </a:p>
          <a:p>
            <a:pPr>
              <a:buFont typeface="Arial" pitchFamily="34" charset="0"/>
              <a:buChar char="•"/>
            </a:pPr>
            <a:r>
              <a:rPr lang="de-DE" dirty="0" smtClean="0"/>
              <a:t> Tierzuchtgesetz</a:t>
            </a:r>
          </a:p>
          <a:p>
            <a:pPr>
              <a:buFont typeface="Arial" pitchFamily="34" charset="0"/>
              <a:buChar char="•"/>
            </a:pPr>
            <a:r>
              <a:rPr lang="de-DE" dirty="0" smtClean="0"/>
              <a:t> Tierschutz-Transportverordnung</a:t>
            </a:r>
          </a:p>
          <a:p>
            <a:pPr>
              <a:buFont typeface="Arial" pitchFamily="34" charset="0"/>
              <a:buChar char="•"/>
            </a:pPr>
            <a:r>
              <a:rPr lang="de-DE" dirty="0" smtClean="0"/>
              <a:t> Tierschutz-Schlachtverordnung</a:t>
            </a:r>
          </a:p>
          <a:p>
            <a:pPr>
              <a:buFont typeface="Arial" pitchFamily="34" charset="0"/>
              <a:buChar char="•"/>
            </a:pPr>
            <a:r>
              <a:rPr lang="de-DE" dirty="0" smtClean="0"/>
              <a:t> Haltungsverordnungen</a:t>
            </a:r>
            <a:endParaRPr lang="de-DE" dirty="0"/>
          </a:p>
        </p:txBody>
      </p:sp>
      <p:cxnSp>
        <p:nvCxnSpPr>
          <p:cNvPr id="15" name="Gerade Verbindung mit Pfeil 14"/>
          <p:cNvCxnSpPr/>
          <p:nvPr/>
        </p:nvCxnSpPr>
        <p:spPr>
          <a:xfrm rot="5400000" flipH="1" flipV="1">
            <a:off x="1084494" y="3243304"/>
            <a:ext cx="637514" cy="794"/>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rot="5400000">
            <a:off x="6589018" y="3068166"/>
            <a:ext cx="1008112" cy="158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10220213">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1213854-7F56-4EAC-9937-BE23838E91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TS010220213</Template>
  <TotalTime>0</TotalTime>
  <Words>1926</Words>
  <Application>Microsoft Office PowerPoint</Application>
  <PresentationFormat>Bildschirmpräsentation (4:3)</PresentationFormat>
  <Paragraphs>643</Paragraphs>
  <Slides>22</Slides>
  <Notes>21</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TS010220213</vt:lpstr>
      <vt:lpstr>Veränderungen im Standard und in der allgemeinen Ausstellungsbestimmung den Tierschutz beachtend</vt:lpstr>
      <vt:lpstr>Natur! – Gesunde Umwelt!</vt:lpstr>
      <vt:lpstr>Glückliche Tiere! – Gesunde Nahrung!</vt:lpstr>
      <vt:lpstr>Leben auf dem Land!?</vt:lpstr>
      <vt:lpstr>Leben in der Stadt!?</vt:lpstr>
      <vt:lpstr>Blickwinkel!?</vt:lpstr>
      <vt:lpstr>Blickwinkel!?</vt:lpstr>
      <vt:lpstr>Zwischenfazit</vt:lpstr>
      <vt:lpstr>Regularien</vt:lpstr>
      <vt:lpstr>Zahlen</vt:lpstr>
      <vt:lpstr>Zahlen</vt:lpstr>
      <vt:lpstr>Auswirkungen der Zahlen</vt:lpstr>
      <vt:lpstr>Neuordnung des Rassekanons</vt:lpstr>
      <vt:lpstr>Neuordnung des Rassekanons</vt:lpstr>
      <vt:lpstr>Neuordnung des Rassekanons</vt:lpstr>
      <vt:lpstr>Festlegung „Alte Kaninchenrassen“</vt:lpstr>
      <vt:lpstr>Folie 17</vt:lpstr>
      <vt:lpstr>Erstellen einer „Roten Liste“</vt:lpstr>
      <vt:lpstr>Neuzuchtverfahren</vt:lpstr>
      <vt:lpstr>Folie 20</vt:lpstr>
      <vt:lpstr>Folie 21</vt:lpstr>
      <vt:lpstr>Folie 22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2011-09-01T10:48:03Z</dcterms:created>
  <dcterms:modified xsi:type="dcterms:W3CDTF">2012-02-20T13:05:13Z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TC102202139990</vt:lpwstr>
  </property>
</Properties>
</file>