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77" r:id="rId4"/>
    <p:sldId id="258" r:id="rId5"/>
    <p:sldId id="259" r:id="rId6"/>
    <p:sldId id="260" r:id="rId7"/>
    <p:sldId id="261" r:id="rId8"/>
    <p:sldId id="262" r:id="rId9"/>
    <p:sldId id="263" r:id="rId10"/>
    <p:sldId id="264" r:id="rId11"/>
    <p:sldId id="265" r:id="rId12"/>
    <p:sldId id="266" r:id="rId13"/>
    <p:sldId id="267" r:id="rId14"/>
    <p:sldId id="268" r:id="rId15"/>
    <p:sldId id="278" r:id="rId16"/>
    <p:sldId id="279" r:id="rId17"/>
    <p:sldId id="280" r:id="rId18"/>
    <p:sldId id="281" r:id="rId19"/>
    <p:sldId id="282" r:id="rId20"/>
    <p:sldId id="269" r:id="rId21"/>
    <p:sldId id="270" r:id="rId22"/>
    <p:sldId id="271" r:id="rId23"/>
    <p:sldId id="272" r:id="rId24"/>
    <p:sldId id="273" r:id="rId25"/>
    <p:sldId id="274" r:id="rId26"/>
    <p:sldId id="275" r:id="rId27"/>
    <p:sldId id="276" r:id="rId28"/>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005" autoAdjust="0"/>
  </p:normalViewPr>
  <p:slideViewPr>
    <p:cSldViewPr>
      <p:cViewPr varScale="1">
        <p:scale>
          <a:sx n="85" d="100"/>
          <a:sy n="85" d="100"/>
        </p:scale>
        <p:origin x="-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4E2C417-365D-4E06-B38F-90DC4C2C7668}" type="datetimeFigureOut">
              <a:rPr lang="de-DE" smtClean="0"/>
              <a:t>11.02.2011</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0D4598E-CE8F-4C29-8CA2-2464BA9D483D}" type="slidenum">
              <a:rPr lang="de-DE" smtClean="0"/>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593145B-B2D0-4FCB-9728-2020C7EC4D00}" type="datetimeFigureOut">
              <a:rPr lang="de-DE" smtClean="0"/>
              <a:t>11.02.2011</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F05470A-6B24-4DCE-9F29-7E631F79E1F5}" type="slidenum">
              <a:rPr lang="de-DE" smtClean="0"/>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Aktive Teilnehmer, Besucher oder sonstige Dritte, die aus Anlass einer Veranstaltung (z. Bs. Zuchtausstellung) einen Personen- oder Sachschaden erleiden, haben im Rahmen der gesetzlichen Bestimmungen einen Ersatzanspruch gegen den Schadenverursacher (in der Regel den Veranstalter), wenn dieser den Schaden schuldhaft herbeigeführt hat. Dieser Haftpflichtgefahr ist jeder Verein ausgesetzt.</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Haftpflicht bedeutet Schadenersatz, dessen Ausmaß sehr hoch sein und die wirt­schaftliche Existenz des Schadenverursachers bzw. des Vereins gefährden kann.</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Schutz gegenüber derartigen finanziellen Belastungen gewährt mit Wirkung vom</a:t>
            </a:r>
          </a:p>
          <a:p>
            <a:r>
              <a:rPr lang="de-DE" sz="1200" kern="1200" dirty="0" smtClean="0">
                <a:solidFill>
                  <a:schemeClr val="tx1"/>
                </a:solidFill>
                <a:latin typeface="+mn-lt"/>
                <a:ea typeface="+mn-ea"/>
                <a:cs typeface="+mn-cs"/>
              </a:rPr>
              <a:t>die für den Zentralverband Deutscher Kaninchenzüchter e.V. obligatorisch abgeschlossene Haftpflichtversicherung. Sie stellt den Zentralverband, seine Landesverbände und Vereine sowie deren Mitglieder auf der Grundlage der Allgemei­nen Haftpflichtversicherungsbedingungen gegenüber Schadenersatzansprüche frei, die von einer dritten Person wegen eines Personen- oder Sachschadens aufgrund gesetzlicher Haftpflichtbestimmungen </a:t>
            </a:r>
            <a:r>
              <a:rPr lang="de-DE" sz="1200" b="1" kern="1200" dirty="0" smtClean="0">
                <a:solidFill>
                  <a:schemeClr val="tx1"/>
                </a:solidFill>
                <a:latin typeface="+mn-lt"/>
                <a:ea typeface="+mn-ea"/>
                <a:cs typeface="+mn-cs"/>
              </a:rPr>
              <a:t>privatrechtlichen </a:t>
            </a:r>
            <a:r>
              <a:rPr lang="de-DE" sz="1200" kern="1200" dirty="0" smtClean="0">
                <a:solidFill>
                  <a:schemeClr val="tx1"/>
                </a:solidFill>
                <a:latin typeface="+mn-lt"/>
                <a:ea typeface="+mn-ea"/>
                <a:cs typeface="+mn-cs"/>
              </a:rPr>
              <a:t>Inhalts erhoben werden.</a:t>
            </a:r>
          </a:p>
          <a:p>
            <a:endParaRPr lang="de-DE" dirty="0"/>
          </a:p>
        </p:txBody>
      </p:sp>
      <p:sp>
        <p:nvSpPr>
          <p:cNvPr id="4" name="Foliennummernplatzhalter 3"/>
          <p:cNvSpPr>
            <a:spLocks noGrp="1"/>
          </p:cNvSpPr>
          <p:nvPr>
            <p:ph type="sldNum" sz="quarter" idx="10"/>
          </p:nvPr>
        </p:nvSpPr>
        <p:spPr/>
        <p:txBody>
          <a:bodyPr/>
          <a:lstStyle/>
          <a:p>
            <a:fld id="{2F05470A-6B24-4DCE-9F29-7E631F79E1F5}" type="slidenum">
              <a:rPr lang="de-DE" smtClean="0"/>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Als versichert gilt:</a:t>
            </a:r>
          </a:p>
          <a:p>
            <a:r>
              <a:rPr lang="de-DE" sz="1200" kern="1200" dirty="0" smtClean="0">
                <a:solidFill>
                  <a:schemeClr val="tx1"/>
                </a:solidFill>
                <a:latin typeface="+mn-lt"/>
                <a:ea typeface="+mn-ea"/>
                <a:cs typeface="+mn-cs"/>
              </a:rPr>
              <a:t> </a:t>
            </a:r>
          </a:p>
          <a:p>
            <a:pPr marL="228600" indent="-228600">
              <a:buAutoNum type="alphaLcParenR"/>
            </a:pPr>
            <a:r>
              <a:rPr lang="de-DE" sz="1200" kern="1200" dirty="0" smtClean="0">
                <a:solidFill>
                  <a:schemeClr val="tx1"/>
                </a:solidFill>
                <a:latin typeface="+mn-lt"/>
                <a:ea typeface="+mn-ea"/>
                <a:cs typeface="+mn-cs"/>
              </a:rPr>
              <a:t>die gesetzliche Haftpflicht des Zentralverbandes, seiner Landesverbände und Vereine aus satzungsgemäßer Tätigkeit einschließlich der persönlichen gesetz­lichen Haftpflicht der Vorstandsmitglieder und der von diesen beauftragten Vereinsmitglieder in dieser Eigenschaft.</a:t>
            </a:r>
          </a:p>
          <a:p>
            <a:pPr marL="228600" indent="-228600">
              <a:buNone/>
            </a:pPr>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b) die persönliche gesetzliche Haftpflicht der aktiven Mitglieder aus ihrer satzungsgemäßen Vereinstätigkeit.</a:t>
            </a:r>
          </a:p>
          <a:p>
            <a:endParaRPr lang="de-DE" dirty="0"/>
          </a:p>
        </p:txBody>
      </p:sp>
      <p:sp>
        <p:nvSpPr>
          <p:cNvPr id="4" name="Foliennummernplatzhalter 3"/>
          <p:cNvSpPr>
            <a:spLocks noGrp="1"/>
          </p:cNvSpPr>
          <p:nvPr>
            <p:ph type="sldNum" sz="quarter" idx="10"/>
          </p:nvPr>
        </p:nvSpPr>
        <p:spPr/>
        <p:txBody>
          <a:bodyPr/>
          <a:lstStyle/>
          <a:p>
            <a:fld id="{2F05470A-6B24-4DCE-9F29-7E631F79E1F5}" type="slidenum">
              <a:rPr lang="de-DE" smtClean="0"/>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1" dirty="0" smtClean="0"/>
              <a:t>§ 832 Haftung des Aufsichtspflichtigen</a:t>
            </a:r>
          </a:p>
          <a:p>
            <a:r>
              <a:rPr lang="de-DE" dirty="0" smtClean="0"/>
              <a:t>(1) Wer kraft Gesetzes zur Führung der Aufsicht über eine Person verpflichtet ist, die wegen Minderjährigkeit oder wegen ihres geistigen oder körperlichen Zustands der Beaufsichtigung bedarf, ist zum Ersatz des Schadens verpflichtet, den diese Person einem Dritten widerrechtlich zufügt. Die Ersatzpflicht tritt nicht ein, wenn er seiner Aufsichtspflicht genügt oder wenn der Schaden auch bei gehöriger Aufsichtsführung entstanden sein würde.</a:t>
            </a:r>
          </a:p>
          <a:p>
            <a:r>
              <a:rPr lang="de-DE" dirty="0" smtClean="0"/>
              <a:t>(2) Die gleiche Verantwortlichkeit trifft denjenigen, welcher die Führung der Aufsicht durch Vertrag übernimmt.</a:t>
            </a:r>
          </a:p>
          <a:p>
            <a:endParaRPr lang="de-DE" dirty="0"/>
          </a:p>
        </p:txBody>
      </p:sp>
      <p:sp>
        <p:nvSpPr>
          <p:cNvPr id="4" name="Foliennummernplatzhalter 3"/>
          <p:cNvSpPr>
            <a:spLocks noGrp="1"/>
          </p:cNvSpPr>
          <p:nvPr>
            <p:ph type="sldNum" sz="quarter" idx="10"/>
          </p:nvPr>
        </p:nvSpPr>
        <p:spPr/>
        <p:txBody>
          <a:bodyPr/>
          <a:lstStyle/>
          <a:p>
            <a:fld id="{2F05470A-6B24-4DCE-9F29-7E631F79E1F5}" type="slidenum">
              <a:rPr lang="de-DE" smtClean="0"/>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1" dirty="0" smtClean="0"/>
              <a:t>§ 31 BGB Haftung des Vereins für Organe</a:t>
            </a:r>
          </a:p>
          <a:p>
            <a:r>
              <a:rPr lang="de-DE" dirty="0" smtClean="0"/>
              <a:t>Der Verein ist für den Schaden verantwortlich, den der Vorstand, ein Mitglied des Vorstands oder ein anderer verfassungsmäßig berufener Vertreter durch eine in Ausführung der ihm zustehenden Verrichtungen begangene, zum Schadensersatz verpflichtende Handlung einem Dritten zufügt.</a:t>
            </a:r>
          </a:p>
          <a:p>
            <a:endParaRPr lang="de-DE" b="1" dirty="0" smtClean="0"/>
          </a:p>
          <a:p>
            <a:endParaRPr lang="de-DE" b="1" dirty="0" smtClean="0"/>
          </a:p>
          <a:p>
            <a:r>
              <a:rPr lang="de-DE" b="1" dirty="0" smtClean="0"/>
              <a:t>§ 30 BGB Besondere Vertreter</a:t>
            </a:r>
          </a:p>
          <a:p>
            <a:r>
              <a:rPr lang="de-DE" dirty="0" smtClean="0"/>
              <a:t>Durch die Satzung kann bestimmt werden, dass neben dem Vorstand für gewisse Geschäfte besondere Vertreter zu bestellen sind. Die Vertretungsmacht eines solchen Vertreters erstreckt sich im Zweifel auf alle Rechtsgeschäfte, die der ihm zugewiesene Geschäftskreis gewöhnlich mit sich bringt.</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2F05470A-6B24-4DCE-9F29-7E631F79E1F5}" type="slidenum">
              <a:rPr lang="de-DE" smtClean="0"/>
              <a:t>5</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Vom Versicherungsschutz nicht erfasst werden bei versicherten Veranstaltungen der Betrieb von, Vergnügungsständen, wie Schieß-, Wurfbuden, Karussells u.a., das Abbrennen von Feuerwerken sowie Festumzüge mit Kraftfahrzeugen. Pferden und Gespannen. In diesen Fällen sollte eine kurzfristige Zusatzversicherung vom Veranstalter abgeschlossen werden. Bei Festumzügen gilt dann das erhöhte </a:t>
            </a:r>
            <a:r>
              <a:rPr lang="de-DE" sz="1200" kern="1200" dirty="0" err="1" smtClean="0">
                <a:solidFill>
                  <a:schemeClr val="tx1"/>
                </a:solidFill>
                <a:latin typeface="+mn-lt"/>
                <a:ea typeface="+mn-ea"/>
                <a:cs typeface="+mn-cs"/>
              </a:rPr>
              <a:t>Veranstalterhaftpflichtrisiko</a:t>
            </a:r>
            <a:r>
              <a:rPr lang="de-DE" sz="1200" kern="1200" dirty="0" smtClean="0">
                <a:solidFill>
                  <a:schemeClr val="tx1"/>
                </a:solidFill>
                <a:latin typeface="+mn-lt"/>
                <a:ea typeface="+mn-ea"/>
                <a:cs typeface="+mn-cs"/>
              </a:rPr>
              <a:t> aus dem Mitführen der genannten Risiken versichert, nicht dagegen Schäden durch die Kraftfahrzeuge, Pferde und Gespanne. Versicherungsschutz hierfür bietet die KFZ- bzw. Pferde-Halter-Haftpflichtversicherung.</a:t>
            </a:r>
          </a:p>
          <a:p>
            <a:endParaRPr lang="de-DE" dirty="0"/>
          </a:p>
        </p:txBody>
      </p:sp>
      <p:sp>
        <p:nvSpPr>
          <p:cNvPr id="4" name="Foliennummernplatzhalter 3"/>
          <p:cNvSpPr>
            <a:spLocks noGrp="1"/>
          </p:cNvSpPr>
          <p:nvPr>
            <p:ph type="sldNum" sz="quarter" idx="10"/>
          </p:nvPr>
        </p:nvSpPr>
        <p:spPr/>
        <p:txBody>
          <a:bodyPr/>
          <a:lstStyle/>
          <a:p>
            <a:fld id="{2F05470A-6B24-4DCE-9F29-7E631F79E1F5}" type="slidenum">
              <a:rPr lang="de-DE" smtClean="0"/>
              <a:t>15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Der Versicherer stellt den Veranstalter gegenüber den Schadenersatzansprüchen der Geschädigten im vertragsmäßigen Rahmen frei. Dies gilt auch in den Fällen, in denen der Veranstalter als Mieter, Pächter oder Nutznießer den Eigentümer vertraglich für die Dauer der Veranstaltung </a:t>
            </a:r>
            <a:r>
              <a:rPr lang="de-DE" sz="1200" b="1" kern="1200" dirty="0" smtClean="0">
                <a:solidFill>
                  <a:schemeClr val="tx1"/>
                </a:solidFill>
                <a:latin typeface="+mn-lt"/>
                <a:ea typeface="+mn-ea"/>
                <a:cs typeface="+mn-cs"/>
              </a:rPr>
              <a:t>freizustellen hat.</a:t>
            </a: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2F05470A-6B24-4DCE-9F29-7E631F79E1F5}" type="slidenum">
              <a:rPr lang="de-DE" smtClean="0"/>
              <a:t>16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05470A-6B24-4DCE-9F29-7E631F79E1F5}" type="slidenum">
              <a:rPr lang="de-DE" smtClean="0"/>
              <a:t>19</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05470A-6B24-4DCE-9F29-7E631F79E1F5}" type="slidenum">
              <a:rPr lang="de-DE" smtClean="0"/>
              <a:t>24</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05470A-6B24-4DCE-9F29-7E631F79E1F5}" type="slidenum">
              <a:rPr lang="de-DE" smtClean="0"/>
              <a:t>27</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ACE43900-BFF8-453E-B9BE-9FF0AD5E72DD}" type="datetimeFigureOut">
              <a:rPr lang="de-DE" smtClean="0"/>
              <a:pPr/>
              <a:t>11.02.2011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A8D80-44F1-4D89-A18F-48A6AC5FF46F}"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CE43900-BFF8-453E-B9BE-9FF0AD5E72DD}" type="datetimeFigureOut">
              <a:rPr lang="de-DE" smtClean="0"/>
              <a:pPr/>
              <a:t>11.02.2011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A8D80-44F1-4D89-A18F-48A6AC5FF46F}"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CE43900-BFF8-453E-B9BE-9FF0AD5E72DD}" type="datetimeFigureOut">
              <a:rPr lang="de-DE" smtClean="0"/>
              <a:pPr/>
              <a:t>11.02.2011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A8D80-44F1-4D89-A18F-48A6AC5FF46F}"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CE43900-BFF8-453E-B9BE-9FF0AD5E72DD}" type="datetimeFigureOut">
              <a:rPr lang="de-DE" smtClean="0"/>
              <a:pPr/>
              <a:t>11.02.2011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A8D80-44F1-4D89-A18F-48A6AC5FF46F}"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ACE43900-BFF8-453E-B9BE-9FF0AD5E72DD}" type="datetimeFigureOut">
              <a:rPr lang="de-DE" smtClean="0"/>
              <a:pPr/>
              <a:t>11.02.2011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A8D80-44F1-4D89-A18F-48A6AC5FF46F}"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CE43900-BFF8-453E-B9BE-9FF0AD5E72DD}" type="datetimeFigureOut">
              <a:rPr lang="de-DE" smtClean="0"/>
              <a:pPr/>
              <a:t>11.02.2011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CA8D80-44F1-4D89-A18F-48A6AC5FF46F}"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CE43900-BFF8-453E-B9BE-9FF0AD5E72DD}" type="datetimeFigureOut">
              <a:rPr lang="de-DE" smtClean="0"/>
              <a:pPr/>
              <a:t>11.02.2011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4CA8D80-44F1-4D89-A18F-48A6AC5FF46F}"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ACE43900-BFF8-453E-B9BE-9FF0AD5E72DD}" type="datetimeFigureOut">
              <a:rPr lang="de-DE" smtClean="0"/>
              <a:pPr/>
              <a:t>11.02.2011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4CA8D80-44F1-4D89-A18F-48A6AC5FF46F}"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CE43900-BFF8-453E-B9BE-9FF0AD5E72DD}" type="datetimeFigureOut">
              <a:rPr lang="de-DE" smtClean="0"/>
              <a:pPr/>
              <a:t>11.02.2011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4CA8D80-44F1-4D89-A18F-48A6AC5FF46F}"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ACE43900-BFF8-453E-B9BE-9FF0AD5E72DD}" type="datetimeFigureOut">
              <a:rPr lang="de-DE" smtClean="0"/>
              <a:pPr/>
              <a:t>11.02.2011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CA8D80-44F1-4D89-A18F-48A6AC5FF46F}"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ACE43900-BFF8-453E-B9BE-9FF0AD5E72DD}" type="datetimeFigureOut">
              <a:rPr lang="de-DE" smtClean="0"/>
              <a:pPr/>
              <a:t>11.02.2011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CA8D80-44F1-4D89-A18F-48A6AC5FF46F}"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43900-BFF8-453E-B9BE-9FF0AD5E72DD}" type="datetimeFigureOut">
              <a:rPr lang="de-DE" smtClean="0"/>
              <a:pPr/>
              <a:t>11.02.2011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A8D80-44F1-4D89-A18F-48A6AC5FF46F}"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dirty="0"/>
          </a:p>
        </p:txBody>
      </p:sp>
      <p:sp>
        <p:nvSpPr>
          <p:cNvPr id="3" name="Untertitel 2"/>
          <p:cNvSpPr>
            <a:spLocks noGrp="1"/>
          </p:cNvSpPr>
          <p:nvPr>
            <p:ph type="subTitle" idx="1"/>
          </p:nvPr>
        </p:nvSpPr>
        <p:spPr/>
        <p:txBody>
          <a:bodyPr/>
          <a:lstStyle/>
          <a:p>
            <a:endParaRPr lang="de-DE"/>
          </a:p>
        </p:txBody>
      </p:sp>
      <p:pic>
        <p:nvPicPr>
          <p:cNvPr id="4" name="Grafik 3" descr="Seite_01.jpg"/>
          <p:cNvPicPr>
            <a:picLocks noChangeAspect="1"/>
          </p:cNvPicPr>
          <p:nvPr/>
        </p:nvPicPr>
        <p:blipFill>
          <a:blip r:embed="rId3" cstate="print"/>
          <a:stretch>
            <a:fillRect/>
          </a:stretch>
        </p:blipFill>
        <p:spPr>
          <a:xfrm>
            <a:off x="0" y="0"/>
            <a:ext cx="9144000" cy="5949280"/>
          </a:xfrm>
          <a:prstGeom prst="rect">
            <a:avLst/>
          </a:prstGeom>
        </p:spPr>
      </p:pic>
      <p:sp>
        <p:nvSpPr>
          <p:cNvPr id="5" name="Textfeld 4"/>
          <p:cNvSpPr txBox="1"/>
          <p:nvPr/>
        </p:nvSpPr>
        <p:spPr>
          <a:xfrm>
            <a:off x="611560" y="6237312"/>
            <a:ext cx="7699800" cy="369332"/>
          </a:xfrm>
          <a:prstGeom prst="rect">
            <a:avLst/>
          </a:prstGeom>
          <a:noFill/>
        </p:spPr>
        <p:txBody>
          <a:bodyPr wrap="none" rtlCol="0">
            <a:spAutoFit/>
          </a:bodyPr>
          <a:lstStyle/>
          <a:p>
            <a:pPr>
              <a:tabLst>
                <a:tab pos="3044825" algn="l"/>
              </a:tabLst>
            </a:pPr>
            <a:r>
              <a:rPr lang="de-DE" dirty="0" smtClean="0">
                <a:solidFill>
                  <a:srgbClr val="FF0000"/>
                </a:solidFill>
              </a:rPr>
              <a:t>Kosten pro Mitglied pro Jahr: 	Haftpflicht – € 0,23	Rechtsschutz - € 0,07</a:t>
            </a:r>
            <a:endParaRPr lang="de-DE"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eite_09.jpg"/>
          <p:cNvPicPr>
            <a:picLocks noChangeAspect="1"/>
          </p:cNvPicPr>
          <p:nvPr/>
        </p:nvPicPr>
        <p:blipFill>
          <a:blip r:embed="rId2" cstate="print"/>
          <a:stretch>
            <a:fillRect/>
          </a:stretch>
        </p:blipFill>
        <p:spPr>
          <a:xfrm>
            <a:off x="0" y="197401"/>
            <a:ext cx="9144000" cy="646319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eite_10.jpg"/>
          <p:cNvPicPr>
            <a:picLocks noChangeAspect="1"/>
          </p:cNvPicPr>
          <p:nvPr/>
        </p:nvPicPr>
        <p:blipFill>
          <a:blip r:embed="rId2" cstate="print"/>
          <a:stretch>
            <a:fillRect/>
          </a:stretch>
        </p:blipFill>
        <p:spPr>
          <a:xfrm>
            <a:off x="0" y="197401"/>
            <a:ext cx="9144000" cy="646319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eite_11.jpg"/>
          <p:cNvPicPr>
            <a:picLocks noChangeAspect="1"/>
          </p:cNvPicPr>
          <p:nvPr/>
        </p:nvPicPr>
        <p:blipFill>
          <a:blip r:embed="rId2" cstate="print"/>
          <a:stretch>
            <a:fillRect/>
          </a:stretch>
        </p:blipFill>
        <p:spPr>
          <a:xfrm>
            <a:off x="0" y="197401"/>
            <a:ext cx="9144000" cy="646319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eite_12.jpg"/>
          <p:cNvPicPr>
            <a:picLocks noChangeAspect="1"/>
          </p:cNvPicPr>
          <p:nvPr/>
        </p:nvPicPr>
        <p:blipFill>
          <a:blip r:embed="rId2" cstate="print"/>
          <a:stretch>
            <a:fillRect/>
          </a:stretch>
        </p:blipFill>
        <p:spPr>
          <a:xfrm>
            <a:off x="0" y="197401"/>
            <a:ext cx="9144000" cy="646319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eite_13.jpg"/>
          <p:cNvPicPr>
            <a:picLocks noChangeAspect="1"/>
          </p:cNvPicPr>
          <p:nvPr/>
        </p:nvPicPr>
        <p:blipFill>
          <a:blip r:embed="rId2" cstate="print"/>
          <a:stretch>
            <a:fillRect/>
          </a:stretch>
        </p:blipFill>
        <p:spPr>
          <a:xfrm>
            <a:off x="0" y="197401"/>
            <a:ext cx="9144000" cy="646319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lstStyle/>
          <a:p>
            <a:r>
              <a:rPr lang="de-DE" b="1" dirty="0" smtClean="0">
                <a:solidFill>
                  <a:srgbClr val="FF0000"/>
                </a:solidFill>
              </a:rPr>
              <a:t>Beispiele</a:t>
            </a:r>
            <a:endParaRPr lang="de-DE" b="1" dirty="0">
              <a:solidFill>
                <a:srgbClr val="FF0000"/>
              </a:solidFill>
            </a:endParaRPr>
          </a:p>
        </p:txBody>
      </p:sp>
      <p:sp>
        <p:nvSpPr>
          <p:cNvPr id="4" name="Textfeld 3"/>
          <p:cNvSpPr txBox="1"/>
          <p:nvPr/>
        </p:nvSpPr>
        <p:spPr>
          <a:xfrm>
            <a:off x="755576" y="1268761"/>
            <a:ext cx="7848872" cy="5601533"/>
          </a:xfrm>
          <a:prstGeom prst="rect">
            <a:avLst/>
          </a:prstGeom>
          <a:noFill/>
        </p:spPr>
        <p:txBody>
          <a:bodyPr wrap="square" rtlCol="0">
            <a:spAutoFit/>
          </a:bodyPr>
          <a:lstStyle/>
          <a:p>
            <a:r>
              <a:rPr lang="de-DE" b="1" dirty="0" smtClean="0"/>
              <a:t>Veranstalter-Haftpflichtversicherung</a:t>
            </a:r>
          </a:p>
          <a:p>
            <a:endParaRPr lang="de-DE" dirty="0" smtClean="0"/>
          </a:p>
          <a:p>
            <a:r>
              <a:rPr lang="de-DE" sz="1600" u="sng" dirty="0" smtClean="0"/>
              <a:t>Grundsatz:</a:t>
            </a:r>
            <a:r>
              <a:rPr lang="de-DE" sz="1600" u="sng" dirty="0" smtClean="0"/>
              <a:t> </a:t>
            </a:r>
          </a:p>
          <a:p>
            <a:endParaRPr lang="de-DE" sz="1600" dirty="0" smtClean="0"/>
          </a:p>
          <a:p>
            <a:r>
              <a:rPr lang="de-DE" sz="1600" dirty="0" smtClean="0"/>
              <a:t>Versichert </a:t>
            </a:r>
            <a:r>
              <a:rPr lang="de-DE" sz="1600" dirty="0" smtClean="0"/>
              <a:t>sind alle satzungsgemäßen Veranstaltungen, wie Vorstandssitzungen, </a:t>
            </a:r>
            <a:r>
              <a:rPr lang="de-DE" sz="1600" dirty="0" smtClean="0"/>
              <a:t>Mitgliederversammlungen</a:t>
            </a:r>
            <a:r>
              <a:rPr lang="de-DE" sz="1600" dirty="0" smtClean="0"/>
              <a:t>, Zuchtausstellungen und vom Vorstand im Rahmen der Satzung geplante übliche Vereinsfestlichkeiten geselliger Art sowie Festumzüge mit reinen Personengruppen.</a:t>
            </a:r>
          </a:p>
          <a:p>
            <a:r>
              <a:rPr lang="de-DE" sz="1600" dirty="0" smtClean="0"/>
              <a:t>  </a:t>
            </a:r>
          </a:p>
          <a:p>
            <a:r>
              <a:rPr lang="de-DE" sz="1600" u="sng" dirty="0" smtClean="0"/>
              <a:t>Beispiel:</a:t>
            </a:r>
          </a:p>
          <a:p>
            <a:r>
              <a:rPr lang="de-DE" sz="1600" dirty="0" smtClean="0"/>
              <a:t> </a:t>
            </a:r>
          </a:p>
          <a:p>
            <a:r>
              <a:rPr lang="de-DE" sz="1600" dirty="0" smtClean="0"/>
              <a:t>a) Bei </a:t>
            </a:r>
            <a:r>
              <a:rPr lang="de-DE" sz="1600" dirty="0" smtClean="0"/>
              <a:t>einem Vereinsjubiläum hält das Geländer eines auf dem angemieteten Festplatz vom veranstaltenden Verein aufgestellten Tanzbodens nicht. Ein Tanzpaar (Besucher) fällt hinunter und' verletzt sich. Die Überprüfung ergab eine zu schwache Verankerung des Geländers. Die Verletzungsfolgen sind verbunden mit einem Schmerzensgeldanspruch der Geschädigten und Regressanspruch des</a:t>
            </a:r>
            <a:r>
              <a:rPr lang="de-DE" sz="1600" baseline="30000" dirty="0" smtClean="0"/>
              <a:t> </a:t>
            </a:r>
            <a:r>
              <a:rPr lang="de-DE" sz="1600" dirty="0" smtClean="0"/>
              <a:t>Krankenversicherers</a:t>
            </a:r>
            <a:r>
              <a:rPr lang="de-DE" sz="1600" dirty="0" smtClean="0"/>
              <a:t>.</a:t>
            </a:r>
            <a:br>
              <a:rPr lang="de-DE" sz="1600" dirty="0" smtClean="0"/>
            </a:br>
            <a:endParaRPr lang="de-DE" sz="1600" dirty="0" smtClean="0"/>
          </a:p>
          <a:p>
            <a:r>
              <a:rPr lang="de-DE" sz="1600" dirty="0" smtClean="0"/>
              <a:t>b) </a:t>
            </a:r>
            <a:r>
              <a:rPr lang="de-DE" sz="1600" dirty="0" smtClean="0"/>
              <a:t>Bei </a:t>
            </a:r>
            <a:r>
              <a:rPr lang="de-DE" sz="1600" dirty="0" smtClean="0"/>
              <a:t>einer Zuchtausstellung zerreißt sich ein Besucher seine Anzughose an einem der aufgestellten Käfige. Die Überprüfung ergab, dass vom veranstaltenden Verein ein schadhafter Käfig verwendet wurde. Der Geschädigte fordert Ersatz für den erlittenen Kleiderschaden.</a:t>
            </a:r>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blinds(horizontal)">
                                      <p:cBhvr>
                                        <p:cTn id="7" dur="500"/>
                                        <p:tgtEl>
                                          <p:spTgt spid="4">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9" end="9"/>
                                            </p:txEl>
                                          </p:spTgt>
                                        </p:tgtEl>
                                        <p:attrNameLst>
                                          <p:attrName>style.visibility</p:attrName>
                                        </p:attrNameLst>
                                      </p:cBhvr>
                                      <p:to>
                                        <p:strVal val="visible"/>
                                      </p:to>
                                    </p:set>
                                    <p:animEffect transition="in" filter="blinds(horizontal)">
                                      <p:cBhvr>
                                        <p:cTn id="1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lstStyle/>
          <a:p>
            <a:r>
              <a:rPr lang="de-DE" b="1" dirty="0" smtClean="0">
                <a:solidFill>
                  <a:srgbClr val="FF0000"/>
                </a:solidFill>
              </a:rPr>
              <a:t>Beispiele</a:t>
            </a:r>
            <a:endParaRPr lang="de-DE" dirty="0"/>
          </a:p>
        </p:txBody>
      </p:sp>
      <p:sp>
        <p:nvSpPr>
          <p:cNvPr id="3" name="Textfeld 2"/>
          <p:cNvSpPr txBox="1"/>
          <p:nvPr/>
        </p:nvSpPr>
        <p:spPr>
          <a:xfrm>
            <a:off x="755576" y="1268760"/>
            <a:ext cx="7920880" cy="4862870"/>
          </a:xfrm>
          <a:prstGeom prst="rect">
            <a:avLst/>
          </a:prstGeom>
          <a:noFill/>
        </p:spPr>
        <p:txBody>
          <a:bodyPr wrap="square" rtlCol="0">
            <a:spAutoFit/>
          </a:bodyPr>
          <a:lstStyle/>
          <a:p>
            <a:r>
              <a:rPr lang="de-DE" b="1" dirty="0" smtClean="0"/>
              <a:t>Haftpflichtversicherung aus Haus- und </a:t>
            </a:r>
            <a:r>
              <a:rPr lang="de-DE" b="1" dirty="0" smtClean="0"/>
              <a:t>Grundbesitz</a:t>
            </a:r>
          </a:p>
          <a:p>
            <a:endParaRPr lang="de-DE" dirty="0" smtClean="0"/>
          </a:p>
          <a:p>
            <a:r>
              <a:rPr lang="de-DE" sz="1600" dirty="0" smtClean="0"/>
              <a:t>Versichert ist der Besitz oder die Nutzung von Grundstücken, Gebäuden, </a:t>
            </a:r>
            <a:r>
              <a:rPr lang="de-DE" sz="1600" dirty="0" smtClean="0"/>
              <a:t>Räumlichkeiten </a:t>
            </a:r>
            <a:r>
              <a:rPr lang="de-DE" sz="1600" dirty="0" smtClean="0"/>
              <a:t>und Einrichtungen, die der Durchführung der gemäß Ziffer 1 </a:t>
            </a:r>
            <a:r>
              <a:rPr lang="de-DE" sz="1600" dirty="0" smtClean="0"/>
              <a:t>versicherten </a:t>
            </a:r>
            <a:r>
              <a:rPr lang="de-DE" sz="1600" dirty="0" smtClean="0"/>
              <a:t>Veranstaltungen dienen, z. a. Turnhallen, Festplätze und Büroräume </a:t>
            </a:r>
            <a:r>
              <a:rPr lang="de-DE" sz="1600" dirty="0" smtClean="0"/>
              <a:t>sowie </a:t>
            </a:r>
            <a:r>
              <a:rPr lang="de-DE" sz="1600" dirty="0" smtClean="0"/>
              <a:t>Restaurationsbetriebe und -stände in eigener Regie des Zentralverbandes, seiner Landesverbände und Vereine. Dabei ist es unwichtig, ob sie Eigentum des Veranstalters sind, gemietet, gepachtet oder unentgeltlich überlassen werden.</a:t>
            </a:r>
          </a:p>
          <a:p>
            <a:endParaRPr lang="de-DE" sz="1600" dirty="0" smtClean="0"/>
          </a:p>
          <a:p>
            <a:r>
              <a:rPr lang="de-DE" sz="1600" dirty="0" smtClean="0"/>
              <a:t>Beispiel</a:t>
            </a:r>
            <a:r>
              <a:rPr lang="de-DE" sz="1600" dirty="0" smtClean="0"/>
              <a:t>:</a:t>
            </a:r>
          </a:p>
          <a:p>
            <a:r>
              <a:rPr lang="de-DE" sz="1600" dirty="0" smtClean="0"/>
              <a:t> </a:t>
            </a:r>
          </a:p>
          <a:p>
            <a:r>
              <a:rPr lang="de-DE" sz="1600" dirty="0" smtClean="0"/>
              <a:t>a) </a:t>
            </a:r>
            <a:r>
              <a:rPr lang="de-DE" sz="1600" dirty="0" smtClean="0"/>
              <a:t>In </a:t>
            </a:r>
            <a:r>
              <a:rPr lang="de-DE" sz="1600" dirty="0" smtClean="0"/>
              <a:t>einer gemieteten Turnhalle wird eine Zuchtausstellung abgehalten. Das über dem Eingang vom Veranstalter angebrachte Werbeplakat fällt herunter und beschädigt einen parkenden PKW oder aber verletzt einen Passanten.</a:t>
            </a:r>
          </a:p>
          <a:p>
            <a:r>
              <a:rPr lang="de-DE" sz="1600" dirty="0" smtClean="0"/>
              <a:t> </a:t>
            </a:r>
          </a:p>
          <a:p>
            <a:r>
              <a:rPr lang="de-DE" sz="1600" dirty="0" smtClean="0"/>
              <a:t>b) Ein Besucher der Zuchtausstellung rutscht im Bereich der von den </a:t>
            </a:r>
            <a:r>
              <a:rPr lang="de-DE" sz="1600" dirty="0" smtClean="0"/>
              <a:t>Vereinsmitgliedern </a:t>
            </a:r>
            <a:r>
              <a:rPr lang="de-DE" sz="1600" dirty="0" smtClean="0"/>
              <a:t>in eigener Regie durchgeführten Restauration auf verschütteten Getränkeresten aus und erleidet einen Oberschenkelhalsbruch.</a:t>
            </a:r>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lstStyle/>
          <a:p>
            <a:r>
              <a:rPr lang="de-DE" b="1" dirty="0" smtClean="0">
                <a:solidFill>
                  <a:srgbClr val="FF0000"/>
                </a:solidFill>
              </a:rPr>
              <a:t>Beispiele</a:t>
            </a:r>
            <a:endParaRPr lang="de-DE" dirty="0"/>
          </a:p>
        </p:txBody>
      </p:sp>
      <p:sp>
        <p:nvSpPr>
          <p:cNvPr id="3" name="Textfeld 2"/>
          <p:cNvSpPr txBox="1"/>
          <p:nvPr/>
        </p:nvSpPr>
        <p:spPr>
          <a:xfrm>
            <a:off x="755576" y="1268760"/>
            <a:ext cx="7920880" cy="4124206"/>
          </a:xfrm>
          <a:prstGeom prst="rect">
            <a:avLst/>
          </a:prstGeom>
          <a:noFill/>
        </p:spPr>
        <p:txBody>
          <a:bodyPr wrap="square" rtlCol="0">
            <a:spAutoFit/>
          </a:bodyPr>
          <a:lstStyle/>
          <a:p>
            <a:r>
              <a:rPr lang="de-DE" b="1" dirty="0" smtClean="0"/>
              <a:t>Haftpflichtversicherung aus Haus- und </a:t>
            </a:r>
            <a:r>
              <a:rPr lang="de-DE" b="1" dirty="0" smtClean="0"/>
              <a:t>Grundbesitz</a:t>
            </a:r>
          </a:p>
          <a:p>
            <a:endParaRPr lang="de-DE" dirty="0" smtClean="0"/>
          </a:p>
          <a:p>
            <a:r>
              <a:rPr lang="de-DE" sz="1600" dirty="0" smtClean="0"/>
              <a:t>c) Für </a:t>
            </a:r>
            <a:r>
              <a:rPr lang="de-DE" sz="1600" dirty="0" smtClean="0"/>
              <a:t>eine Mitgliederversammlung wurde die Turnhalle der örtlichen Schule angemietet. Im Mietvertrag wurde die sonst dem Eigentümer obliegende Verkehrssicherungspflicht der Zuwege für die Dauer der Veranstaltung dem Nutznießer übertragen. Ein Besucher stürzt infolge Eisglätte auf dem ungenügend geräumten Weg und bricht sich den Arm.</a:t>
            </a:r>
          </a:p>
          <a:p>
            <a:r>
              <a:rPr lang="de-DE" sz="1600" dirty="0" smtClean="0"/>
              <a:t> </a:t>
            </a:r>
          </a:p>
          <a:p>
            <a:r>
              <a:rPr lang="de-DE" sz="1600" dirty="0" smtClean="0"/>
              <a:t>d) Keinen </a:t>
            </a:r>
            <a:r>
              <a:rPr lang="de-DE" sz="1600" dirty="0" smtClean="0"/>
              <a:t>Einfluss hat der Nutznießer dagegen auf den sicheren Bauzustand des Daches der im obigen Beispiel angemieteten Turnhalle. Die Zustandshaftung sollte immer beim Eigentümer verbleiben und auch nicht vertraglich vom Mieter übernommen werden (vertragliche Haftpflicht ist nicht versicherbar</a:t>
            </a:r>
            <a:r>
              <a:rPr lang="de-DE" sz="1600" dirty="0" smtClean="0"/>
              <a:t>)</a:t>
            </a:r>
          </a:p>
          <a:p>
            <a:endParaRPr lang="de-DE" sz="1600" dirty="0" smtClean="0"/>
          </a:p>
          <a:p>
            <a:r>
              <a:rPr lang="de-DE" sz="1600" dirty="0" smtClean="0"/>
              <a:t>Für eine Zuchtausstellung wurde eine gemeindeeigene Halle gemietet. Während der Aufführung wird der PKW eines Besuchers von einem herabfallenden Dachziegel beschädigt.</a:t>
            </a:r>
          </a:p>
          <a:p>
            <a:endParaRPr lang="de-DE" sz="1600" dirty="0" smtClean="0"/>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lstStyle/>
          <a:p>
            <a:r>
              <a:rPr lang="de-DE" b="1" dirty="0" smtClean="0">
                <a:solidFill>
                  <a:srgbClr val="FF0000"/>
                </a:solidFill>
              </a:rPr>
              <a:t>Beispiele</a:t>
            </a:r>
            <a:endParaRPr lang="de-DE" dirty="0"/>
          </a:p>
        </p:txBody>
      </p:sp>
      <p:sp>
        <p:nvSpPr>
          <p:cNvPr id="3" name="Textfeld 2"/>
          <p:cNvSpPr txBox="1"/>
          <p:nvPr/>
        </p:nvSpPr>
        <p:spPr>
          <a:xfrm>
            <a:off x="755576" y="1196752"/>
            <a:ext cx="7704856" cy="5601533"/>
          </a:xfrm>
          <a:prstGeom prst="rect">
            <a:avLst/>
          </a:prstGeom>
          <a:noFill/>
        </p:spPr>
        <p:txBody>
          <a:bodyPr wrap="square" rtlCol="0">
            <a:spAutoFit/>
          </a:bodyPr>
          <a:lstStyle/>
          <a:p>
            <a:r>
              <a:rPr lang="de-DE" b="1" dirty="0" smtClean="0"/>
              <a:t>Die persönliche gesetzliche Haftpflicht der </a:t>
            </a:r>
            <a:r>
              <a:rPr lang="de-DE" b="1" dirty="0" smtClean="0"/>
              <a:t>Vereinsmitglieder</a:t>
            </a:r>
          </a:p>
          <a:p>
            <a:endParaRPr lang="de-DE" b="1" dirty="0" smtClean="0"/>
          </a:p>
          <a:p>
            <a:r>
              <a:rPr lang="de-DE" sz="1600" dirty="0" smtClean="0"/>
              <a:t>Die Haftpflichtversicherung schützt das einzelne Mitglied </a:t>
            </a:r>
            <a:r>
              <a:rPr lang="de-DE" sz="1600" dirty="0" smtClean="0"/>
              <a:t>bei </a:t>
            </a:r>
            <a:r>
              <a:rPr lang="de-DE" sz="1600" dirty="0" smtClean="0"/>
              <a:t>seiner Betätigung im Interesse und für Zwecke seines Vereins bzw. des Landes- oder </a:t>
            </a:r>
            <a:r>
              <a:rPr lang="de-DE" sz="1600" dirty="0" smtClean="0"/>
              <a:t>Zentralverbandes </a:t>
            </a:r>
            <a:r>
              <a:rPr lang="de-DE" sz="1600" dirty="0" smtClean="0"/>
              <a:t>sowie bei der Beschickung </a:t>
            </a:r>
            <a:r>
              <a:rPr lang="de-DE" sz="1600" dirty="0" smtClean="0"/>
              <a:t>und dem </a:t>
            </a:r>
            <a:r>
              <a:rPr lang="de-DE" sz="1600" dirty="0" smtClean="0"/>
              <a:t>Besuch überregionaler </a:t>
            </a:r>
            <a:r>
              <a:rPr lang="de-DE" sz="1600" dirty="0" smtClean="0"/>
              <a:t>Zuchtausstellungen</a:t>
            </a:r>
            <a:r>
              <a:rPr lang="de-DE" sz="1600" dirty="0" smtClean="0"/>
              <a:t>, </a:t>
            </a:r>
            <a:r>
              <a:rPr lang="de-DE" sz="1600" u="sng" dirty="0" smtClean="0"/>
              <a:t>wenn das Mitglied auf diesen Ausstellungen mit eigenen Tieren </a:t>
            </a:r>
            <a:r>
              <a:rPr lang="de-DE" sz="1600" u="sng" dirty="0" smtClean="0"/>
              <a:t>vertreten </a:t>
            </a:r>
            <a:r>
              <a:rPr lang="de-DE" sz="1600" u="sng" dirty="0" smtClean="0"/>
              <a:t>ist</a:t>
            </a:r>
            <a:r>
              <a:rPr lang="de-DE" sz="1600" dirty="0" smtClean="0"/>
              <a:t>. Nicht versichert ist der private Besuch von Zuchtausstellungen.</a:t>
            </a:r>
          </a:p>
          <a:p>
            <a:r>
              <a:rPr lang="de-DE" sz="1600" dirty="0" smtClean="0"/>
              <a:t> </a:t>
            </a:r>
          </a:p>
          <a:p>
            <a:r>
              <a:rPr lang="de-DE" sz="1600" dirty="0" smtClean="0"/>
              <a:t>Beispiel</a:t>
            </a:r>
            <a:r>
              <a:rPr lang="de-DE" sz="1600" dirty="0" smtClean="0"/>
              <a:t>:</a:t>
            </a:r>
          </a:p>
          <a:p>
            <a:r>
              <a:rPr lang="de-DE" sz="1600" dirty="0" smtClean="0"/>
              <a:t> </a:t>
            </a:r>
          </a:p>
          <a:p>
            <a:r>
              <a:rPr lang="de-DE" sz="1600" dirty="0" smtClean="0"/>
              <a:t>a) Auf </a:t>
            </a:r>
            <a:r>
              <a:rPr lang="de-DE" sz="1600" dirty="0" smtClean="0"/>
              <a:t>dem Weg zum Ausstellungsraum stürzt auf der Treppe ein Besucher durch ein Vereinsmitglied und erleidet schwere Kopfverletzungen. Der Haftpflichtversicherer stellt das Vereinsmitglied gegenüber den Schadenersatzansprüchen des Geschädigten frei. War der geschädigte ebenfalls Mitglied des Vereins oder aber eines anderen Vereins des Zentralverbandes, besteht dagegen kein Versicherungsschutz. Nicht versichert sind gegenseitige Ansprüche der versicherten Personen, In solchen Fällen schützt die Privat-Haftpflichtversicherung</a:t>
            </a:r>
            <a:r>
              <a:rPr lang="de-DE" sz="1600" dirty="0" smtClean="0"/>
              <a:t>.</a:t>
            </a:r>
            <a:br>
              <a:rPr lang="de-DE" sz="1600" dirty="0" smtClean="0"/>
            </a:br>
            <a:endParaRPr lang="de-DE" sz="1600" dirty="0" smtClean="0"/>
          </a:p>
          <a:p>
            <a:r>
              <a:rPr lang="de-DE" sz="1600" dirty="0" smtClean="0"/>
              <a:t>b) </a:t>
            </a:r>
            <a:r>
              <a:rPr lang="de-DE" sz="1600" dirty="0" smtClean="0"/>
              <a:t>Für die Tombola einer Zuchtausstellung stellt der Vereinsvorsitzende seinen Küchentisch zur Verfügung, Der Transport zur Ausstellungshalle wird von </a:t>
            </a:r>
            <a:r>
              <a:rPr lang="de-DE" sz="1600" dirty="0" smtClean="0"/>
              <a:t>Vereinsmitgliedern </a:t>
            </a:r>
            <a:r>
              <a:rPr lang="de-DE" sz="1600" dirty="0" smtClean="0"/>
              <a:t>durchgeführt, wobei ein Tischbein abbricht.</a:t>
            </a:r>
          </a:p>
          <a:p>
            <a:endParaRPr lang="de-D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lstStyle/>
          <a:p>
            <a:r>
              <a:rPr lang="de-DE" b="1" dirty="0" smtClean="0">
                <a:solidFill>
                  <a:srgbClr val="FF0000"/>
                </a:solidFill>
              </a:rPr>
              <a:t>Beispiele</a:t>
            </a:r>
            <a:endParaRPr lang="de-DE" dirty="0"/>
          </a:p>
        </p:txBody>
      </p:sp>
      <p:sp>
        <p:nvSpPr>
          <p:cNvPr id="4" name="Textfeld 3"/>
          <p:cNvSpPr txBox="1"/>
          <p:nvPr/>
        </p:nvSpPr>
        <p:spPr>
          <a:xfrm>
            <a:off x="539552" y="1556792"/>
            <a:ext cx="8280920" cy="4431983"/>
          </a:xfrm>
          <a:prstGeom prst="rect">
            <a:avLst/>
          </a:prstGeom>
          <a:noFill/>
        </p:spPr>
        <p:txBody>
          <a:bodyPr wrap="square" rtlCol="0">
            <a:spAutoFit/>
          </a:bodyPr>
          <a:lstStyle/>
          <a:p>
            <a:r>
              <a:rPr lang="de-DE" b="1" dirty="0" smtClean="0"/>
              <a:t>Eintrittspflicht für Schäden Dritter aus den Verrichtungen für den Verein</a:t>
            </a:r>
          </a:p>
          <a:p>
            <a:endParaRPr lang="de-DE" sz="1600" dirty="0" smtClean="0"/>
          </a:p>
          <a:p>
            <a:r>
              <a:rPr lang="de-DE" sz="1600" dirty="0" smtClean="0"/>
              <a:t>Neben </a:t>
            </a:r>
            <a:r>
              <a:rPr lang="de-DE" sz="1600" dirty="0" smtClean="0"/>
              <a:t>den aktiven Mitgliedern sind auch </a:t>
            </a:r>
            <a:r>
              <a:rPr lang="de-DE" sz="1600" b="1" dirty="0" smtClean="0"/>
              <a:t>alle </a:t>
            </a:r>
            <a:r>
              <a:rPr lang="de-DE" sz="1600" dirty="0" smtClean="0"/>
              <a:t>Personen haftpflichtversichert, die aufgrund eines Arbeitsvertrages mit der Verwaltung, Reinigung, Beleuchtung oder sonstigen Betreuung der versicherten Grundstücke vom Verein, des Landes- oder Zentralverbandes beauftragt sind. Der Versicherungsschutz erstreckt sich hierbei schließlich auf die versicherte Tätigkeit</a:t>
            </a:r>
            <a:r>
              <a:rPr lang="de-DE" sz="1600" dirty="0" smtClean="0"/>
              <a:t>.</a:t>
            </a:r>
          </a:p>
          <a:p>
            <a:endParaRPr lang="de-DE" sz="1600" b="1" dirty="0" smtClean="0"/>
          </a:p>
          <a:p>
            <a:r>
              <a:rPr lang="de-DE" sz="1600" dirty="0" smtClean="0"/>
              <a:t>Beispiel:</a:t>
            </a:r>
          </a:p>
          <a:p>
            <a:r>
              <a:rPr lang="de-DE" sz="1600" dirty="0" smtClean="0"/>
              <a:t> </a:t>
            </a:r>
          </a:p>
          <a:p>
            <a:r>
              <a:rPr lang="de-DE" sz="1600" dirty="0" smtClean="0"/>
              <a:t>Die mit der Reinigung der Vereinsgeschäftsstelle beauftragte Person versäumt es an einem Wintertage, den Bürgersteig rechtzeitig von Schnee und Eis zu säubern bzw. zu bestreuen, Ein Fußgänger rutscht vor der Geschäftsstell auf dem nicht beseitigten Schnee aus. Für den Personen- und Sachschaden tritt die Haftpflichtversicherung ein.</a:t>
            </a:r>
          </a:p>
          <a:p>
            <a:r>
              <a:rPr lang="de-DE" sz="1600" dirty="0" smtClean="0"/>
              <a:t> </a:t>
            </a:r>
          </a:p>
          <a:p>
            <a:r>
              <a:rPr lang="de-DE" sz="1600" dirty="0" smtClean="0"/>
              <a:t>Unmittelbar im Anschluss an den Unfall beginnt der Beauftragte mit der Betreuung des Gehweges. Hierbei verunglückt er selber und erleidet einen Beinbruch. Für diesen Arbeitsunfall tritt die gesetzliche Unfallversicherung ein.</a:t>
            </a:r>
            <a:endParaRPr lang="de-DE"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blinds(horizontal)">
                                      <p:cBhvr>
                                        <p:cTn id="7" dur="500"/>
                                        <p:tgtEl>
                                          <p:spTgt spid="4">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Effect transition="in" filter="blinds(horizontal)">
                                      <p:cBhvr>
                                        <p:cTn id="1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eite_02.jpg"/>
          <p:cNvPicPr>
            <a:picLocks noChangeAspect="1"/>
          </p:cNvPicPr>
          <p:nvPr/>
        </p:nvPicPr>
        <p:blipFill>
          <a:blip r:embed="rId3" cstate="print"/>
          <a:stretch>
            <a:fillRect/>
          </a:stretch>
        </p:blipFill>
        <p:spPr>
          <a:xfrm>
            <a:off x="0" y="197401"/>
            <a:ext cx="9144000" cy="6463198"/>
          </a:xfrm>
          <a:prstGeom prst="rect">
            <a:avLst/>
          </a:prstGeom>
        </p:spPr>
      </p:pic>
      <p:cxnSp>
        <p:nvCxnSpPr>
          <p:cNvPr id="4" name="Gerade Verbindung mit Pfeil 3"/>
          <p:cNvCxnSpPr/>
          <p:nvPr/>
        </p:nvCxnSpPr>
        <p:spPr>
          <a:xfrm rot="10800000">
            <a:off x="7524328" y="3933056"/>
            <a:ext cx="936104"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eite_14.jpg"/>
          <p:cNvPicPr>
            <a:picLocks noChangeAspect="1"/>
          </p:cNvPicPr>
          <p:nvPr/>
        </p:nvPicPr>
        <p:blipFill>
          <a:blip r:embed="rId2" cstate="print"/>
          <a:stretch>
            <a:fillRect/>
          </a:stretch>
        </p:blipFill>
        <p:spPr>
          <a:xfrm>
            <a:off x="0" y="197401"/>
            <a:ext cx="9144000" cy="646319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eite_15.jpg"/>
          <p:cNvPicPr>
            <a:picLocks noChangeAspect="1"/>
          </p:cNvPicPr>
          <p:nvPr/>
        </p:nvPicPr>
        <p:blipFill>
          <a:blip r:embed="rId2" cstate="print"/>
          <a:stretch>
            <a:fillRect/>
          </a:stretch>
        </p:blipFill>
        <p:spPr>
          <a:xfrm>
            <a:off x="0" y="197401"/>
            <a:ext cx="9144000" cy="646319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eite_16.jpg"/>
          <p:cNvPicPr>
            <a:picLocks noChangeAspect="1"/>
          </p:cNvPicPr>
          <p:nvPr/>
        </p:nvPicPr>
        <p:blipFill>
          <a:blip r:embed="rId2" cstate="print"/>
          <a:stretch>
            <a:fillRect/>
          </a:stretch>
        </p:blipFill>
        <p:spPr>
          <a:xfrm>
            <a:off x="0" y="197401"/>
            <a:ext cx="9144000" cy="646319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eite_17.jpg"/>
          <p:cNvPicPr>
            <a:picLocks noChangeAspect="1"/>
          </p:cNvPicPr>
          <p:nvPr/>
        </p:nvPicPr>
        <p:blipFill>
          <a:blip r:embed="rId2" cstate="print"/>
          <a:stretch>
            <a:fillRect/>
          </a:stretch>
        </p:blipFill>
        <p:spPr>
          <a:xfrm>
            <a:off x="0" y="197401"/>
            <a:ext cx="9144000" cy="646319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eite_18.jpg"/>
          <p:cNvPicPr>
            <a:picLocks noChangeAspect="1"/>
          </p:cNvPicPr>
          <p:nvPr/>
        </p:nvPicPr>
        <p:blipFill>
          <a:blip r:embed="rId3" cstate="print"/>
          <a:stretch>
            <a:fillRect/>
          </a:stretch>
        </p:blipFill>
        <p:spPr>
          <a:xfrm>
            <a:off x="0" y="197401"/>
            <a:ext cx="9144000" cy="646319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eite_19.jpg"/>
          <p:cNvPicPr>
            <a:picLocks noChangeAspect="1"/>
          </p:cNvPicPr>
          <p:nvPr/>
        </p:nvPicPr>
        <p:blipFill>
          <a:blip r:embed="rId2" cstate="print"/>
          <a:stretch>
            <a:fillRect/>
          </a:stretch>
        </p:blipFill>
        <p:spPr>
          <a:xfrm>
            <a:off x="0" y="197401"/>
            <a:ext cx="9144000" cy="646319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eite_20.jpg"/>
          <p:cNvPicPr>
            <a:picLocks noChangeAspect="1"/>
          </p:cNvPicPr>
          <p:nvPr/>
        </p:nvPicPr>
        <p:blipFill>
          <a:blip r:embed="rId2" cstate="print"/>
          <a:stretch>
            <a:fillRect/>
          </a:stretch>
        </p:blipFill>
        <p:spPr>
          <a:xfrm>
            <a:off x="0" y="197401"/>
            <a:ext cx="9144000" cy="646319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eite_21.jpg"/>
          <p:cNvPicPr>
            <a:picLocks noChangeAspect="1"/>
          </p:cNvPicPr>
          <p:nvPr/>
        </p:nvPicPr>
        <p:blipFill>
          <a:blip r:embed="rId3" cstate="print"/>
          <a:stretch>
            <a:fillRect/>
          </a:stretch>
        </p:blipFill>
        <p:spPr>
          <a:xfrm>
            <a:off x="0" y="0"/>
            <a:ext cx="4847398" cy="6858000"/>
          </a:xfrm>
          <a:prstGeom prst="rect">
            <a:avLst/>
          </a:prstGeom>
        </p:spPr>
      </p:pic>
      <p:sp>
        <p:nvSpPr>
          <p:cNvPr id="3" name="Textfeld 2"/>
          <p:cNvSpPr txBox="1"/>
          <p:nvPr/>
        </p:nvSpPr>
        <p:spPr>
          <a:xfrm>
            <a:off x="5004048" y="620688"/>
            <a:ext cx="3960440" cy="4062651"/>
          </a:xfrm>
          <a:prstGeom prst="rect">
            <a:avLst/>
          </a:prstGeom>
          <a:noFill/>
        </p:spPr>
        <p:txBody>
          <a:bodyPr wrap="square" rtlCol="0">
            <a:spAutoFit/>
          </a:bodyPr>
          <a:lstStyle/>
          <a:p>
            <a:r>
              <a:rPr lang="de-DE" dirty="0" smtClean="0"/>
              <a:t>Schadensfälle sind </a:t>
            </a:r>
            <a:r>
              <a:rPr lang="de-DE" dirty="0" smtClean="0"/>
              <a:t>im </a:t>
            </a:r>
            <a:r>
              <a:rPr lang="de-DE" dirty="0" smtClean="0"/>
              <a:t>LV Kurhessen</a:t>
            </a:r>
          </a:p>
          <a:p>
            <a:pPr algn="ctr"/>
            <a:endParaRPr lang="de-DE" sz="2400" b="1" dirty="0" smtClean="0">
              <a:solidFill>
                <a:srgbClr val="FF0000"/>
              </a:solidFill>
            </a:endParaRPr>
          </a:p>
          <a:p>
            <a:pPr algn="ctr"/>
            <a:r>
              <a:rPr lang="de-DE" sz="2400" b="1" dirty="0" smtClean="0">
                <a:solidFill>
                  <a:srgbClr val="FF0000"/>
                </a:solidFill>
              </a:rPr>
              <a:t>Unverzüglich</a:t>
            </a:r>
          </a:p>
          <a:p>
            <a:pPr algn="ctr"/>
            <a:endParaRPr lang="de-DE" sz="2400" b="1" dirty="0" smtClean="0">
              <a:solidFill>
                <a:srgbClr val="FF0000"/>
              </a:solidFill>
            </a:endParaRPr>
          </a:p>
          <a:p>
            <a:r>
              <a:rPr lang="de-DE" dirty="0" smtClean="0"/>
              <a:t>über den zuständigen KV dem jeweiligen Vorsitzenden des Landesverbandes zu melden!</a:t>
            </a:r>
            <a:br>
              <a:rPr lang="de-DE" dirty="0" smtClean="0"/>
            </a:br>
            <a:endParaRPr lang="de-DE" dirty="0" smtClean="0"/>
          </a:p>
          <a:p>
            <a:r>
              <a:rPr lang="de-DE" dirty="0" smtClean="0"/>
              <a:t>Sollte dieser nicht erreichbar sein, so ist der Schadensfall dem Vertreter des Vorsitzenden zu melden!</a:t>
            </a:r>
          </a:p>
          <a:p>
            <a:pPr algn="ctr"/>
            <a:endParaRPr lang="de-DE" sz="2400" b="1" dirty="0" smtClean="0">
              <a:solidFill>
                <a:srgbClr val="FF0000"/>
              </a:solidFill>
            </a:endParaRPr>
          </a:p>
          <a:p>
            <a:endParaRPr lang="de-DE" dirty="0"/>
          </a:p>
        </p:txBody>
      </p:sp>
      <p:cxnSp>
        <p:nvCxnSpPr>
          <p:cNvPr id="5" name="Gerade Verbindung 4"/>
          <p:cNvCxnSpPr/>
          <p:nvPr/>
        </p:nvCxnSpPr>
        <p:spPr>
          <a:xfrm rot="16200000" flipH="1">
            <a:off x="-828600" y="1196752"/>
            <a:ext cx="6336704" cy="43204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43608" y="1124744"/>
            <a:ext cx="6840760" cy="3693319"/>
          </a:xfrm>
          <a:prstGeom prst="rect">
            <a:avLst/>
          </a:prstGeom>
        </p:spPr>
        <p:txBody>
          <a:bodyPr wrap="square">
            <a:spAutoFit/>
          </a:bodyPr>
          <a:lstStyle/>
          <a:p>
            <a:r>
              <a:rPr lang="de-DE" b="1" dirty="0" smtClean="0"/>
              <a:t>§ 823 </a:t>
            </a:r>
            <a:r>
              <a:rPr lang="de-DE" b="1" dirty="0" smtClean="0"/>
              <a:t>Schadensersatzpflicht</a:t>
            </a:r>
          </a:p>
          <a:p>
            <a:endParaRPr lang="de-DE" b="1" dirty="0" smtClean="0"/>
          </a:p>
          <a:p>
            <a:pPr marL="342900" indent="-342900">
              <a:buAutoNum type="arabicParenBoth"/>
            </a:pPr>
            <a:r>
              <a:rPr lang="de-DE" dirty="0" smtClean="0"/>
              <a:t>Wer </a:t>
            </a:r>
            <a:r>
              <a:rPr lang="de-DE" dirty="0" smtClean="0"/>
              <a:t>vorsätzlich oder fahrlässig das Leben, den Körper, die Gesundheit, die Freiheit, das Eigentum oder ein sonstiges Recht eines anderen widerrechtlich verletzt, ist dem anderen zum Ersatz des daraus entstehenden Schadens verpflichtet</a:t>
            </a:r>
            <a:r>
              <a:rPr lang="de-DE" dirty="0" smtClean="0"/>
              <a:t>.</a:t>
            </a:r>
          </a:p>
          <a:p>
            <a:pPr marL="342900" indent="-342900"/>
            <a:endParaRPr lang="de-DE" dirty="0" smtClean="0"/>
          </a:p>
          <a:p>
            <a:pPr>
              <a:tabLst>
                <a:tab pos="357188" algn="l"/>
              </a:tabLst>
            </a:pPr>
            <a:r>
              <a:rPr lang="de-DE" dirty="0" smtClean="0"/>
              <a:t>(2) Die gleiche Verpflichtung trifft denjenigen, welcher gegen ein den </a:t>
            </a:r>
            <a:r>
              <a:rPr lang="de-DE" dirty="0" smtClean="0"/>
              <a:t>	Schutz </a:t>
            </a:r>
            <a:r>
              <a:rPr lang="de-DE" dirty="0" smtClean="0"/>
              <a:t>eines anderen bezweckendes Gesetz verstößt. Ist nach dem </a:t>
            </a:r>
            <a:r>
              <a:rPr lang="de-DE" dirty="0" smtClean="0"/>
              <a:t>	Inhalt </a:t>
            </a:r>
            <a:r>
              <a:rPr lang="de-DE" dirty="0" smtClean="0"/>
              <a:t>des Gesetzes ein Verstoß gegen dieses auch ohne </a:t>
            </a:r>
            <a:r>
              <a:rPr lang="de-DE" dirty="0" smtClean="0"/>
              <a:t>	Verschulden </a:t>
            </a:r>
            <a:r>
              <a:rPr lang="de-DE" dirty="0" smtClean="0"/>
              <a:t>möglich, so tritt die Ersatzpflicht nur im Falle des </a:t>
            </a:r>
            <a:r>
              <a:rPr lang="de-DE" dirty="0" smtClean="0"/>
              <a:t>	Verschuldens </a:t>
            </a:r>
            <a:r>
              <a:rPr lang="de-DE" dirty="0" smtClean="0"/>
              <a:t>ein</a:t>
            </a:r>
            <a:r>
              <a:rPr lang="de-DE" dirty="0" smtClean="0"/>
              <a:t>.</a:t>
            </a:r>
          </a:p>
          <a:p>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eite_03.jpg"/>
          <p:cNvPicPr>
            <a:picLocks noChangeAspect="1"/>
          </p:cNvPicPr>
          <p:nvPr/>
        </p:nvPicPr>
        <p:blipFill>
          <a:blip r:embed="rId3" cstate="print"/>
          <a:stretch>
            <a:fillRect/>
          </a:stretch>
        </p:blipFill>
        <p:spPr>
          <a:xfrm>
            <a:off x="0" y="197401"/>
            <a:ext cx="9144000" cy="646319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eite_04.jpg"/>
          <p:cNvPicPr>
            <a:picLocks noChangeAspect="1"/>
          </p:cNvPicPr>
          <p:nvPr/>
        </p:nvPicPr>
        <p:blipFill>
          <a:blip r:embed="rId3" cstate="print"/>
          <a:stretch>
            <a:fillRect/>
          </a:stretch>
        </p:blipFill>
        <p:spPr>
          <a:xfrm>
            <a:off x="0" y="197401"/>
            <a:ext cx="9144000" cy="646319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eite_05.jpg"/>
          <p:cNvPicPr>
            <a:picLocks noChangeAspect="1"/>
          </p:cNvPicPr>
          <p:nvPr/>
        </p:nvPicPr>
        <p:blipFill>
          <a:blip r:embed="rId2" cstate="print"/>
          <a:stretch>
            <a:fillRect/>
          </a:stretch>
        </p:blipFill>
        <p:spPr>
          <a:xfrm>
            <a:off x="0" y="197401"/>
            <a:ext cx="9144000" cy="646319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eite_06.jpg"/>
          <p:cNvPicPr>
            <a:picLocks noChangeAspect="1"/>
          </p:cNvPicPr>
          <p:nvPr/>
        </p:nvPicPr>
        <p:blipFill>
          <a:blip r:embed="rId2" cstate="print"/>
          <a:stretch>
            <a:fillRect/>
          </a:stretch>
        </p:blipFill>
        <p:spPr>
          <a:xfrm>
            <a:off x="0" y="197401"/>
            <a:ext cx="9144000" cy="646319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eite_07.jpg"/>
          <p:cNvPicPr>
            <a:picLocks noChangeAspect="1"/>
          </p:cNvPicPr>
          <p:nvPr/>
        </p:nvPicPr>
        <p:blipFill>
          <a:blip r:embed="rId2" cstate="print"/>
          <a:stretch>
            <a:fillRect/>
          </a:stretch>
        </p:blipFill>
        <p:spPr>
          <a:xfrm>
            <a:off x="0" y="197836"/>
            <a:ext cx="9144000" cy="646232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eite_08.jpg"/>
          <p:cNvPicPr>
            <a:picLocks noChangeAspect="1"/>
          </p:cNvPicPr>
          <p:nvPr/>
        </p:nvPicPr>
        <p:blipFill>
          <a:blip r:embed="rId2" cstate="print"/>
          <a:stretch>
            <a:fillRect/>
          </a:stretch>
        </p:blipFill>
        <p:spPr>
          <a:xfrm>
            <a:off x="0" y="197401"/>
            <a:ext cx="9144000" cy="646319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488</Words>
  <Application>Microsoft Office PowerPoint</Application>
  <PresentationFormat>Bildschirmpräsentation (4:3)</PresentationFormat>
  <Paragraphs>91</Paragraphs>
  <Slides>27</Slides>
  <Notes>9</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Larissa-Design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Beispiele</vt:lpstr>
      <vt:lpstr>Beispiele</vt:lpstr>
      <vt:lpstr>Beispiele</vt:lpstr>
      <vt:lpstr>Beispiele</vt:lpstr>
      <vt:lpstr>Beispiele</vt:lpstr>
      <vt:lpstr>Folie 20</vt:lpstr>
      <vt:lpstr>Folie 21</vt:lpstr>
      <vt:lpstr>Folie 22</vt:lpstr>
      <vt:lpstr>Folie 23</vt:lpstr>
      <vt:lpstr>Folie 24</vt:lpstr>
      <vt:lpstr>Folie 25</vt:lpstr>
      <vt:lpstr>Folie 26</vt:lpstr>
      <vt:lpstr>Folie 27</vt:lpstr>
    </vt:vector>
  </TitlesOfParts>
  <Company>ZDRK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Bernhard Große</dc:creator>
  <cp:lastModifiedBy>Bernhard Große</cp:lastModifiedBy>
  <cp:revision>33</cp:revision>
  <dcterms:created xsi:type="dcterms:W3CDTF">2011-02-10T17:50:52Z</dcterms:created>
  <dcterms:modified xsi:type="dcterms:W3CDTF">2011-02-11T20:08:43Z</dcterms:modified>
</cp:coreProperties>
</file>